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2" r:id="rId1"/>
  </p:sldMasterIdLst>
  <p:sldIdLst>
    <p:sldId id="256" r:id="rId2"/>
    <p:sldId id="302" r:id="rId3"/>
    <p:sldId id="325" r:id="rId4"/>
    <p:sldId id="326" r:id="rId5"/>
    <p:sldId id="327" r:id="rId6"/>
    <p:sldId id="324" r:id="rId7"/>
    <p:sldId id="303" r:id="rId8"/>
    <p:sldId id="304" r:id="rId9"/>
    <p:sldId id="305" r:id="rId10"/>
    <p:sldId id="329" r:id="rId11"/>
    <p:sldId id="330" r:id="rId12"/>
    <p:sldId id="331" r:id="rId13"/>
    <p:sldId id="332" r:id="rId14"/>
    <p:sldId id="339" r:id="rId15"/>
    <p:sldId id="328" r:id="rId16"/>
    <p:sldId id="333" r:id="rId17"/>
    <p:sldId id="334" r:id="rId18"/>
    <p:sldId id="338" r:id="rId19"/>
    <p:sldId id="342" r:id="rId20"/>
    <p:sldId id="337" r:id="rId21"/>
    <p:sldId id="307" r:id="rId22"/>
    <p:sldId id="336" r:id="rId23"/>
    <p:sldId id="340" r:id="rId24"/>
    <p:sldId id="341" r:id="rId25"/>
    <p:sldId id="34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C97E"/>
    <a:srgbClr val="FE7A02"/>
    <a:srgbClr val="EACDCC"/>
    <a:srgbClr val="A7440D"/>
    <a:srgbClr val="001731"/>
    <a:srgbClr val="D5AD5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incs stílus, csak rács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2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133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619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40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3662" indent="0">
              <a:buClr>
                <a:schemeClr val="accent2"/>
              </a:buClr>
              <a:buSzPct val="150000"/>
              <a:buFont typeface="Arial" panose="020B0604020202020204" pitchFamily="34" charset="0"/>
              <a:buNone/>
              <a:defRPr/>
            </a:lvl1pPr>
            <a:lvl2pPr marL="533400" indent="-182563">
              <a:defRPr/>
            </a:lvl2pPr>
            <a:lvl3pPr marL="812800" indent="-182563">
              <a:defRPr/>
            </a:lvl3pPr>
            <a:lvl4pPr marL="1079500" indent="-182563">
              <a:defRPr/>
            </a:lvl4pPr>
            <a:lvl5pPr marL="1346200" indent="-182563">
              <a:defRPr/>
            </a:lvl5pPr>
          </a:lstStyle>
          <a:p>
            <a:pPr lvl="0"/>
            <a:r>
              <a:rPr lang="hu-HU" dirty="0"/>
              <a:t>Első szint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6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72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77179"/>
          </a:xfrm>
        </p:spPr>
        <p:txBody>
          <a:bodyPr/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282534"/>
            <a:ext cx="4937760" cy="45865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282535"/>
            <a:ext cx="4937760" cy="45865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78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0092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52285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1988566"/>
            <a:ext cx="4937760" cy="419847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252285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1988566"/>
            <a:ext cx="4937760" cy="419847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58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5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60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t>12/16/2024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154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787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890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62447"/>
            <a:ext cx="10058400" cy="46066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u-HU" dirty="0"/>
              <a:t>Első szint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https://github.com/symat/arduino_christmas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203461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61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4068" indent="-3429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SzPct val="150000"/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6979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SzPct val="15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5267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SzPct val="15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3555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SzPct val="15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me.eu/en/details/333-2sdrd_s530-a3/tht-leds-round/everlight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ymat/arduino_christma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C5F1CC-81CF-4FB4-9977-391DF5B09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884A64A-80D9-4E9C-A824-01B294E73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40080"/>
            <a:ext cx="3659246" cy="2926080"/>
          </a:xfrm>
        </p:spPr>
        <p:txBody>
          <a:bodyPr>
            <a:normAutofit/>
          </a:bodyPr>
          <a:lstStyle/>
          <a:p>
            <a:r>
              <a:rPr lang="hu-HU" sz="6600" b="1" dirty="0" err="1">
                <a:solidFill>
                  <a:srgbClr val="FFFFFF"/>
                </a:solidFill>
              </a:rPr>
              <a:t>Arduino</a:t>
            </a:r>
            <a:br>
              <a:rPr lang="hu-HU" sz="6600" b="1" dirty="0">
                <a:solidFill>
                  <a:srgbClr val="FFFFFF"/>
                </a:solidFill>
              </a:rPr>
            </a:br>
            <a:r>
              <a:rPr lang="hu-HU" sz="6600" b="1" dirty="0" err="1">
                <a:solidFill>
                  <a:srgbClr val="FFFFFF"/>
                </a:solidFill>
              </a:rPr>
              <a:t>Christmas</a:t>
            </a:r>
            <a:endParaRPr lang="hu-HU" sz="6600" b="1" dirty="0">
              <a:solidFill>
                <a:srgbClr val="FFFFFF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4E479FE-C60B-4C21-B453-EC3B01E44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578087"/>
            <a:ext cx="3659246" cy="1554480"/>
          </a:xfrm>
        </p:spPr>
        <p:txBody>
          <a:bodyPr>
            <a:normAutofit/>
          </a:bodyPr>
          <a:lstStyle/>
          <a:p>
            <a:r>
              <a:rPr lang="hu-HU" sz="2800" b="1" i="1" cap="none" dirty="0">
                <a:solidFill>
                  <a:srgbClr val="FFFFFF"/>
                </a:solidFill>
              </a:rPr>
              <a:t>…</a:t>
            </a:r>
            <a:r>
              <a:rPr lang="hu-HU" sz="2800" b="1" i="1" cap="none" dirty="0" err="1">
                <a:solidFill>
                  <a:srgbClr val="FFFFFF"/>
                </a:solidFill>
              </a:rPr>
              <a:t>because</a:t>
            </a:r>
            <a:r>
              <a:rPr lang="hu-HU" sz="2800" b="1" i="1" cap="none" dirty="0">
                <a:solidFill>
                  <a:srgbClr val="FFFFFF"/>
                </a:solidFill>
              </a:rPr>
              <a:t> Santa is a </a:t>
            </a:r>
            <a:r>
              <a:rPr lang="hu-HU" sz="2800" b="1" i="1" cap="none" dirty="0" err="1">
                <a:solidFill>
                  <a:srgbClr val="FFFFFF"/>
                </a:solidFill>
              </a:rPr>
              <a:t>Maker</a:t>
            </a:r>
            <a:r>
              <a:rPr lang="hu-HU" sz="2800" b="1" i="1" cap="none" dirty="0">
                <a:solidFill>
                  <a:srgbClr val="FFFFFF"/>
                </a:solidFill>
              </a:rPr>
              <a:t>!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42AD881-BE37-48BC-93B5-538745E6903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DD4421-3DEC-4941-9625-756F8B5C6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3703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993A8B-B13F-4DEE-9091-5733468C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Sound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C0A19EE-293E-4983-8072-5E6136CE0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271" y="1520042"/>
            <a:ext cx="10312730" cy="4349052"/>
          </a:xfrm>
        </p:spPr>
        <p:txBody>
          <a:bodyPr>
            <a:normAutofit/>
          </a:bodyPr>
          <a:lstStyle/>
          <a:p>
            <a:pPr marL="488950" lvl="0" indent="-34290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 err="1"/>
              <a:t>Periodic</a:t>
            </a:r>
            <a:r>
              <a:rPr lang="hu-HU" dirty="0"/>
              <a:t> </a:t>
            </a:r>
            <a:r>
              <a:rPr lang="hu-HU" dirty="0" err="1"/>
              <a:t>changes</a:t>
            </a:r>
            <a:r>
              <a:rPr lang="hu-HU" dirty="0"/>
              <a:t> in air </a:t>
            </a:r>
            <a:r>
              <a:rPr lang="hu-HU" dirty="0" err="1"/>
              <a:t>pressure</a:t>
            </a:r>
            <a:r>
              <a:rPr lang="hu-HU" dirty="0"/>
              <a:t>, </a:t>
            </a:r>
            <a:r>
              <a:rPr lang="hu-HU" dirty="0" err="1"/>
              <a:t>sensed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our</a:t>
            </a:r>
            <a:r>
              <a:rPr lang="hu-HU" dirty="0"/>
              <a:t> </a:t>
            </a:r>
            <a:r>
              <a:rPr lang="hu-HU" dirty="0" err="1"/>
              <a:t>ears</a:t>
            </a:r>
            <a:r>
              <a:rPr lang="hu-HU" dirty="0"/>
              <a:t> </a:t>
            </a:r>
            <a:r>
              <a:rPr lang="hu-HU" dirty="0" err="1"/>
              <a:t>as</a:t>
            </a:r>
            <a:r>
              <a:rPr lang="hu-HU" dirty="0"/>
              <a:t> </a:t>
            </a:r>
            <a:r>
              <a:rPr lang="hu-HU" dirty="0" err="1"/>
              <a:t>sounds</a:t>
            </a:r>
            <a:endParaRPr lang="hu-HU" dirty="0"/>
          </a:p>
          <a:p>
            <a:pPr marL="488950" lvl="0" indent="-34290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Periodic contraction and release of the speaker membrane</a:t>
            </a:r>
            <a:endParaRPr lang="hu-HU" dirty="0"/>
          </a:p>
          <a:p>
            <a:pPr marL="958850" lvl="1" indent="-342900" algn="l" rtl="0">
              <a:spcBef>
                <a:spcPts val="0"/>
              </a:spcBef>
              <a:spcAft>
                <a:spcPts val="600"/>
              </a:spcAft>
            </a:pPr>
            <a:r>
              <a:rPr lang="hu-HU" sz="2000" b="1" dirty="0" err="1"/>
              <a:t>Magnetic</a:t>
            </a:r>
            <a:r>
              <a:rPr lang="hu-HU" sz="2000" b="1" dirty="0"/>
              <a:t> </a:t>
            </a:r>
            <a:r>
              <a:rPr lang="hu-HU" sz="2000" b="1" dirty="0" err="1"/>
              <a:t>speakers</a:t>
            </a:r>
            <a:r>
              <a:rPr lang="hu-HU" sz="2000" b="1" dirty="0"/>
              <a:t>: </a:t>
            </a:r>
            <a:r>
              <a:rPr lang="hu-HU" sz="2000" dirty="0" err="1"/>
              <a:t>turning</a:t>
            </a:r>
            <a:r>
              <a:rPr lang="hu-HU" sz="2000" dirty="0"/>
              <a:t> an </a:t>
            </a:r>
            <a:r>
              <a:rPr lang="hu-HU" sz="2000" dirty="0" err="1"/>
              <a:t>electromagnet</a:t>
            </a:r>
            <a:r>
              <a:rPr lang="hu-HU" sz="2000" dirty="0"/>
              <a:t> </a:t>
            </a:r>
            <a:r>
              <a:rPr lang="hu-HU" sz="2000" dirty="0" err="1"/>
              <a:t>on</a:t>
            </a:r>
            <a:r>
              <a:rPr lang="hu-HU" sz="2000" dirty="0"/>
              <a:t> and </a:t>
            </a:r>
            <a:r>
              <a:rPr lang="hu-HU" sz="2000" dirty="0" err="1"/>
              <a:t>off</a:t>
            </a:r>
            <a:r>
              <a:rPr lang="hu-HU" sz="2000" dirty="0"/>
              <a:t> </a:t>
            </a:r>
            <a:r>
              <a:rPr lang="hu-HU" sz="2000" dirty="0" err="1"/>
              <a:t>to</a:t>
            </a:r>
            <a:r>
              <a:rPr lang="hu-HU" sz="2000" dirty="0"/>
              <a:t> </a:t>
            </a:r>
            <a:r>
              <a:rPr lang="hu-HU" sz="2000" dirty="0" err="1"/>
              <a:t>move</a:t>
            </a:r>
            <a:r>
              <a:rPr lang="hu-HU" sz="2000" dirty="0"/>
              <a:t> </a:t>
            </a:r>
            <a:r>
              <a:rPr lang="hu-HU" sz="2000" dirty="0" err="1"/>
              <a:t>the</a:t>
            </a:r>
            <a:r>
              <a:rPr lang="hu-HU" sz="2000" dirty="0"/>
              <a:t> </a:t>
            </a:r>
            <a:r>
              <a:rPr lang="hu-HU" sz="2000" dirty="0" err="1"/>
              <a:t>membrane</a:t>
            </a:r>
            <a:endParaRPr lang="hu-HU" sz="2000" dirty="0"/>
          </a:p>
          <a:p>
            <a:pPr marL="958850" lvl="1" indent="-342900" algn="l" rtl="0">
              <a:spcBef>
                <a:spcPts val="0"/>
              </a:spcBef>
              <a:spcAft>
                <a:spcPts val="600"/>
              </a:spcAft>
            </a:pPr>
            <a:r>
              <a:rPr lang="hu-HU" sz="2000" b="1" dirty="0" err="1"/>
              <a:t>Piezo-electronic</a:t>
            </a:r>
            <a:r>
              <a:rPr lang="hu-HU" sz="2000" b="1" dirty="0"/>
              <a:t> </a:t>
            </a:r>
            <a:r>
              <a:rPr lang="hu-HU" sz="2000" b="1" dirty="0" err="1"/>
              <a:t>speakers</a:t>
            </a:r>
            <a:r>
              <a:rPr lang="hu-HU" sz="2000" dirty="0"/>
              <a:t>:  </a:t>
            </a:r>
            <a:r>
              <a:rPr lang="hu-HU" sz="2000" dirty="0" err="1"/>
              <a:t>the</a:t>
            </a:r>
            <a:r>
              <a:rPr lang="hu-HU" sz="2000" dirty="0"/>
              <a:t> </a:t>
            </a:r>
            <a:r>
              <a:rPr lang="hu-HU" sz="2000" dirty="0" err="1"/>
              <a:t>membrane</a:t>
            </a:r>
            <a:r>
              <a:rPr lang="hu-HU" sz="2000" dirty="0"/>
              <a:t> is </a:t>
            </a:r>
            <a:r>
              <a:rPr lang="hu-HU" sz="2000" dirty="0" err="1"/>
              <a:t>made</a:t>
            </a:r>
            <a:r>
              <a:rPr lang="hu-HU" sz="2000" dirty="0"/>
              <a:t> of </a:t>
            </a:r>
            <a:r>
              <a:rPr lang="hu-HU" sz="2000" dirty="0" err="1"/>
              <a:t>material</a:t>
            </a:r>
            <a:r>
              <a:rPr lang="hu-HU" sz="2000" dirty="0"/>
              <a:t> </a:t>
            </a:r>
            <a:r>
              <a:rPr lang="hu-HU" sz="2000" dirty="0" err="1"/>
              <a:t>deforming</a:t>
            </a:r>
            <a:r>
              <a:rPr lang="hu-HU" sz="2000" dirty="0"/>
              <a:t> </a:t>
            </a:r>
            <a:r>
              <a:rPr lang="hu-HU" sz="2000" dirty="0" err="1"/>
              <a:t>under</a:t>
            </a:r>
            <a:r>
              <a:rPr lang="hu-HU" sz="2000" dirty="0"/>
              <a:t> </a:t>
            </a:r>
            <a:r>
              <a:rPr lang="hu-HU" sz="2000" dirty="0" err="1"/>
              <a:t>electic</a:t>
            </a:r>
            <a:r>
              <a:rPr lang="hu-HU" sz="2000" dirty="0"/>
              <a:t> </a:t>
            </a:r>
            <a:r>
              <a:rPr lang="hu-HU" sz="2000" dirty="0" err="1"/>
              <a:t>voltage</a:t>
            </a:r>
            <a:endParaRPr lang="hu-HU" sz="2000" dirty="0"/>
          </a:p>
          <a:p>
            <a:pPr marL="436562" indent="-34290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4" name="Google Shape;99;p15">
            <a:extLst>
              <a:ext uri="{FF2B5EF4-FFF2-40B4-BE49-F238E27FC236}">
                <a16:creationId xmlns:a16="http://schemas.microsoft.com/office/drawing/2014/main" id="{62B0E500-4738-49BE-BE84-A7265964ECF1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683" y="3429000"/>
            <a:ext cx="6926877" cy="3264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0693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églalap 17">
            <a:extLst>
              <a:ext uri="{FF2B5EF4-FFF2-40B4-BE49-F238E27FC236}">
                <a16:creationId xmlns:a16="http://schemas.microsoft.com/office/drawing/2014/main" id="{C64D6103-20B6-440B-AECF-B62A51F15484}"/>
              </a:ext>
            </a:extLst>
          </p:cNvPr>
          <p:cNvSpPr/>
          <p:nvPr/>
        </p:nvSpPr>
        <p:spPr>
          <a:xfrm>
            <a:off x="1615441" y="1334855"/>
            <a:ext cx="9357359" cy="4453926"/>
          </a:xfrm>
          <a:prstGeom prst="rect">
            <a:avLst/>
          </a:prstGeom>
          <a:solidFill>
            <a:srgbClr val="F5C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1993A8B-B13F-4DEE-9091-5733468C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Sound</a:t>
            </a:r>
            <a:r>
              <a:rPr lang="hu-HU" dirty="0"/>
              <a:t> </a:t>
            </a:r>
            <a:r>
              <a:rPr lang="hu-HU" dirty="0" err="1"/>
              <a:t>ranges</a:t>
            </a:r>
            <a:endParaRPr lang="hu-HU" dirty="0"/>
          </a:p>
        </p:txBody>
      </p:sp>
      <p:pic>
        <p:nvPicPr>
          <p:cNvPr id="5" name="Google Shape;105;p16">
            <a:extLst>
              <a:ext uri="{FF2B5EF4-FFF2-40B4-BE49-F238E27FC236}">
                <a16:creationId xmlns:a16="http://schemas.microsoft.com/office/drawing/2014/main" id="{827C8CB6-1FDE-4E6E-AC2E-446C8A47F695}"/>
              </a:ext>
            </a:extLst>
          </p:cNvPr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441" y="3892199"/>
            <a:ext cx="9243060" cy="194909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erékszögű háromszög 2">
            <a:extLst>
              <a:ext uri="{FF2B5EF4-FFF2-40B4-BE49-F238E27FC236}">
                <a16:creationId xmlns:a16="http://schemas.microsoft.com/office/drawing/2014/main" id="{D6B48D1B-6850-4311-8E18-7D52EC5BB80C}"/>
              </a:ext>
            </a:extLst>
          </p:cNvPr>
          <p:cNvSpPr/>
          <p:nvPr/>
        </p:nvSpPr>
        <p:spPr>
          <a:xfrm flipH="1">
            <a:off x="2061156" y="3429000"/>
            <a:ext cx="2498500" cy="408904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5042BDD-2CD6-4707-84A7-38EBC8124F32}"/>
              </a:ext>
            </a:extLst>
          </p:cNvPr>
          <p:cNvSpPr txBox="1"/>
          <p:nvPr/>
        </p:nvSpPr>
        <p:spPr>
          <a:xfrm>
            <a:off x="3245476" y="3465274"/>
            <a:ext cx="14681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sz="2400" b="1" dirty="0"/>
              <a:t>&lt; 20 Hz</a:t>
            </a:r>
          </a:p>
        </p:txBody>
      </p:sp>
      <p:sp>
        <p:nvSpPr>
          <p:cNvPr id="9" name="Derékszögű háromszög 8">
            <a:extLst>
              <a:ext uri="{FF2B5EF4-FFF2-40B4-BE49-F238E27FC236}">
                <a16:creationId xmlns:a16="http://schemas.microsoft.com/office/drawing/2014/main" id="{68BD3AA9-970B-4C0B-86D4-814B431AC186}"/>
              </a:ext>
            </a:extLst>
          </p:cNvPr>
          <p:cNvSpPr/>
          <p:nvPr/>
        </p:nvSpPr>
        <p:spPr>
          <a:xfrm flipH="1">
            <a:off x="4597756" y="2810814"/>
            <a:ext cx="3606086" cy="618186"/>
          </a:xfrm>
          <a:prstGeom prst="rt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5359DE9C-07A7-4235-94D8-75D48DFC59FD}"/>
              </a:ext>
            </a:extLst>
          </p:cNvPr>
          <p:cNvSpPr/>
          <p:nvPr/>
        </p:nvSpPr>
        <p:spPr>
          <a:xfrm>
            <a:off x="4597756" y="3428999"/>
            <a:ext cx="3606086" cy="40890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EAF4FCA3-665C-42A9-8D80-45D2811B6528}"/>
              </a:ext>
            </a:extLst>
          </p:cNvPr>
          <p:cNvSpPr txBox="1"/>
          <p:nvPr/>
        </p:nvSpPr>
        <p:spPr>
          <a:xfrm>
            <a:off x="5499279" y="3274013"/>
            <a:ext cx="25638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sz="2400" b="1" dirty="0"/>
              <a:t>20 Hz … 20.000 Hz</a:t>
            </a:r>
          </a:p>
        </p:txBody>
      </p:sp>
      <p:sp>
        <p:nvSpPr>
          <p:cNvPr id="12" name="Derékszögű háromszög 11">
            <a:extLst>
              <a:ext uri="{FF2B5EF4-FFF2-40B4-BE49-F238E27FC236}">
                <a16:creationId xmlns:a16="http://schemas.microsoft.com/office/drawing/2014/main" id="{29596682-574B-4897-939F-3D8FC8D77DAE}"/>
              </a:ext>
            </a:extLst>
          </p:cNvPr>
          <p:cNvSpPr/>
          <p:nvPr/>
        </p:nvSpPr>
        <p:spPr>
          <a:xfrm flipH="1">
            <a:off x="8241942" y="2192629"/>
            <a:ext cx="2616558" cy="61818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58589789-23BF-4CB7-8B03-F9D4C3BDB6DB}"/>
              </a:ext>
            </a:extLst>
          </p:cNvPr>
          <p:cNvSpPr/>
          <p:nvPr/>
        </p:nvSpPr>
        <p:spPr>
          <a:xfrm>
            <a:off x="8241942" y="2810814"/>
            <a:ext cx="2616558" cy="1027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B7F8A553-CC98-4D34-B749-19F67EB390C4}"/>
              </a:ext>
            </a:extLst>
          </p:cNvPr>
          <p:cNvSpPr txBox="1"/>
          <p:nvPr/>
        </p:nvSpPr>
        <p:spPr>
          <a:xfrm>
            <a:off x="8480525" y="3043180"/>
            <a:ext cx="21569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sz="2400" b="1" dirty="0"/>
              <a:t>&gt; 20.000 Hz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10CBD391-2AF0-4D4D-B541-5AD12C5405BF}"/>
              </a:ext>
            </a:extLst>
          </p:cNvPr>
          <p:cNvSpPr txBox="1"/>
          <p:nvPr/>
        </p:nvSpPr>
        <p:spPr>
          <a:xfrm>
            <a:off x="4608202" y="1501011"/>
            <a:ext cx="3068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dirty="0"/>
              <a:t>Human </a:t>
            </a:r>
            <a:r>
              <a:rPr lang="hu-HU" sz="3600" dirty="0" err="1"/>
              <a:t>hearing</a:t>
            </a:r>
            <a:endParaRPr lang="hu-HU" sz="3600" dirty="0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FEB91A54-A3A9-4A11-B710-B957FEE8B8C1}"/>
              </a:ext>
            </a:extLst>
          </p:cNvPr>
          <p:cNvSpPr txBox="1"/>
          <p:nvPr/>
        </p:nvSpPr>
        <p:spPr>
          <a:xfrm>
            <a:off x="8241942" y="1501011"/>
            <a:ext cx="2081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dirty="0" err="1"/>
              <a:t>Ultrasonic</a:t>
            </a:r>
            <a:endParaRPr lang="hu-HU" sz="3600" dirty="0"/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B2BB24E5-3A0D-4ACE-931C-0C5CF86FD7CA}"/>
              </a:ext>
            </a:extLst>
          </p:cNvPr>
          <p:cNvSpPr txBox="1"/>
          <p:nvPr/>
        </p:nvSpPr>
        <p:spPr>
          <a:xfrm>
            <a:off x="1955692" y="1501011"/>
            <a:ext cx="2033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dirty="0" err="1"/>
              <a:t>Intrasonic</a:t>
            </a:r>
            <a:endParaRPr lang="hu-HU" sz="3600" dirty="0"/>
          </a:p>
        </p:txBody>
      </p:sp>
    </p:spTree>
    <p:extLst>
      <p:ext uri="{BB962C8B-B14F-4D97-AF65-F5344CB8AC3E}">
        <p14:creationId xmlns:p14="http://schemas.microsoft.com/office/powerpoint/2010/main" val="2675273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97805E-590B-4CA9-9D67-8BEFC2FB1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Piezo</a:t>
            </a:r>
            <a:r>
              <a:rPr lang="hu-HU" dirty="0"/>
              <a:t> „</a:t>
            </a:r>
            <a:r>
              <a:rPr lang="hu-HU" dirty="0" err="1"/>
              <a:t>buzzer</a:t>
            </a:r>
            <a:r>
              <a:rPr lang="hu-HU" dirty="0"/>
              <a:t>”</a:t>
            </a:r>
          </a:p>
        </p:txBody>
      </p:sp>
      <p:pic>
        <p:nvPicPr>
          <p:cNvPr id="3" name="Google Shape;128;p19">
            <a:extLst>
              <a:ext uri="{FF2B5EF4-FFF2-40B4-BE49-F238E27FC236}">
                <a16:creationId xmlns:a16="http://schemas.microsoft.com/office/drawing/2014/main" id="{7F2449C7-8CD6-47B4-A4CE-7F4131C70890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442" y="2754907"/>
            <a:ext cx="7501558" cy="3272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29;p19">
            <a:extLst>
              <a:ext uri="{FF2B5EF4-FFF2-40B4-BE49-F238E27FC236}">
                <a16:creationId xmlns:a16="http://schemas.microsoft.com/office/drawing/2014/main" id="{D0A01AC5-1800-4881-884F-01912E0D9D17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43558"/>
            <a:ext cx="2309812" cy="2067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0;p19">
            <a:extLst>
              <a:ext uri="{FF2B5EF4-FFF2-40B4-BE49-F238E27FC236}">
                <a16:creationId xmlns:a16="http://schemas.microsoft.com/office/drawing/2014/main" id="{9CD605D9-BC06-42BB-B087-4B94AB6213E8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222734">
            <a:off x="9031446" y="810708"/>
            <a:ext cx="3207283" cy="15398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artalom helye 2">
            <a:extLst>
              <a:ext uri="{FF2B5EF4-FFF2-40B4-BE49-F238E27FC236}">
                <a16:creationId xmlns:a16="http://schemas.microsoft.com/office/drawing/2014/main" id="{43D0124F-43A4-491F-828B-081414369541}"/>
              </a:ext>
            </a:extLst>
          </p:cNvPr>
          <p:cNvSpPr txBox="1">
            <a:spLocks/>
          </p:cNvSpPr>
          <p:nvPr/>
        </p:nvSpPr>
        <p:spPr>
          <a:xfrm>
            <a:off x="1" y="1520042"/>
            <a:ext cx="4831080" cy="43490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0" indent="-342900"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hu-HU" dirty="0" err="1"/>
              <a:t>Simple</a:t>
            </a:r>
            <a:r>
              <a:rPr lang="hu-HU" dirty="0"/>
              <a:t>, </a:t>
            </a:r>
            <a:r>
              <a:rPr lang="hu-HU" dirty="0" err="1"/>
              <a:t>cheap</a:t>
            </a:r>
            <a:endParaRPr lang="hu-HU" dirty="0"/>
          </a:p>
          <a:p>
            <a:pPr marL="488950" indent="-342900"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hu-HU" dirty="0" err="1"/>
              <a:t>Higher</a:t>
            </a:r>
            <a:r>
              <a:rPr lang="hu-HU" dirty="0"/>
              <a:t>, </a:t>
            </a:r>
            <a:r>
              <a:rPr lang="hu-HU" dirty="0" err="1"/>
              <a:t>sharper</a:t>
            </a:r>
            <a:r>
              <a:rPr lang="hu-HU" dirty="0"/>
              <a:t> </a:t>
            </a:r>
            <a:r>
              <a:rPr lang="hu-HU" dirty="0" err="1"/>
              <a:t>sounds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louder</a:t>
            </a:r>
            <a:endParaRPr lang="hu-HU" dirty="0"/>
          </a:p>
          <a:p>
            <a:pPr marL="488950" indent="-342900"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hu-HU" dirty="0" err="1"/>
              <a:t>Typically</a:t>
            </a:r>
            <a:r>
              <a:rPr lang="hu-HU" dirty="0"/>
              <a:t>: 1 .. 7 KHz tartomány</a:t>
            </a:r>
          </a:p>
          <a:p>
            <a:pPr marL="488950" indent="-342900"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hu-HU" dirty="0" err="1"/>
              <a:t>Lower</a:t>
            </a:r>
            <a:r>
              <a:rPr lang="hu-HU" dirty="0"/>
              <a:t> </a:t>
            </a:r>
            <a:r>
              <a:rPr lang="hu-HU" dirty="0" err="1"/>
              <a:t>frequencies</a:t>
            </a:r>
            <a:r>
              <a:rPr lang="hu-HU" dirty="0"/>
              <a:t> </a:t>
            </a:r>
            <a:r>
              <a:rPr lang="hu-HU" dirty="0" err="1"/>
              <a:t>produce</a:t>
            </a:r>
            <a:r>
              <a:rPr lang="hu-HU" dirty="0"/>
              <a:t> „</a:t>
            </a:r>
            <a:r>
              <a:rPr lang="hu-HU" dirty="0" err="1"/>
              <a:t>clicking</a:t>
            </a:r>
            <a:r>
              <a:rPr lang="hu-HU" dirty="0"/>
              <a:t>” </a:t>
            </a:r>
            <a:r>
              <a:rPr lang="hu-HU" dirty="0" err="1"/>
              <a:t>sounds</a:t>
            </a:r>
            <a:r>
              <a:rPr lang="hu-HU" dirty="0"/>
              <a:t> (</a:t>
            </a:r>
            <a:r>
              <a:rPr lang="hu-HU" dirty="0" err="1"/>
              <a:t>e.g</a:t>
            </a:r>
            <a:r>
              <a:rPr lang="hu-HU" dirty="0"/>
              <a:t>. &lt; 65 Hz)</a:t>
            </a:r>
          </a:p>
        </p:txBody>
      </p:sp>
    </p:spTree>
    <p:extLst>
      <p:ext uri="{BB962C8B-B14F-4D97-AF65-F5344CB8AC3E}">
        <p14:creationId xmlns:p14="http://schemas.microsoft.com/office/powerpoint/2010/main" val="2464880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B29C1C17-4AA1-445C-9F73-E36F88535296}"/>
              </a:ext>
            </a:extLst>
          </p:cNvPr>
          <p:cNvGrpSpPr/>
          <p:nvPr/>
        </p:nvGrpSpPr>
        <p:grpSpPr>
          <a:xfrm>
            <a:off x="185899" y="33140"/>
            <a:ext cx="11820202" cy="6189529"/>
            <a:chOff x="185900" y="33141"/>
            <a:chExt cx="8948009" cy="4685534"/>
          </a:xfrm>
        </p:grpSpPr>
        <p:pic>
          <p:nvPicPr>
            <p:cNvPr id="4" name="Google Shape;136;p20">
              <a:extLst>
                <a:ext uri="{FF2B5EF4-FFF2-40B4-BE49-F238E27FC236}">
                  <a16:creationId xmlns:a16="http://schemas.microsoft.com/office/drawing/2014/main" id="{B359D424-214A-41FC-923A-B64B0F21D9A4}"/>
                </a:ext>
              </a:extLst>
            </p:cNvPr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5900" y="557725"/>
              <a:ext cx="8888248" cy="4160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137;p20">
              <a:extLst>
                <a:ext uri="{FF2B5EF4-FFF2-40B4-BE49-F238E27FC236}">
                  <a16:creationId xmlns:a16="http://schemas.microsoft.com/office/drawing/2014/main" id="{2F8E4D0A-941B-4C99-819F-5D31C40818A6}"/>
                </a:ext>
              </a:extLst>
            </p:cNvPr>
            <p:cNvSpPr/>
            <p:nvPr/>
          </p:nvSpPr>
          <p:spPr>
            <a:xfrm>
              <a:off x="841025" y="3709350"/>
              <a:ext cx="7144200" cy="894000"/>
            </a:xfrm>
            <a:prstGeom prst="rect">
              <a:avLst/>
            </a:prstGeom>
            <a:solidFill>
              <a:srgbClr val="EEAB65">
                <a:alpha val="47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8;p20">
              <a:extLst>
                <a:ext uri="{FF2B5EF4-FFF2-40B4-BE49-F238E27FC236}">
                  <a16:creationId xmlns:a16="http://schemas.microsoft.com/office/drawing/2014/main" id="{908D2D1D-C225-46DB-A026-DBD66F076C4F}"/>
                </a:ext>
              </a:extLst>
            </p:cNvPr>
            <p:cNvSpPr/>
            <p:nvPr/>
          </p:nvSpPr>
          <p:spPr>
            <a:xfrm>
              <a:off x="1699750" y="964950"/>
              <a:ext cx="6285600" cy="2744400"/>
            </a:xfrm>
            <a:prstGeom prst="rect">
              <a:avLst/>
            </a:prstGeom>
            <a:solidFill>
              <a:srgbClr val="EEAB65">
                <a:alpha val="47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9;p20">
              <a:extLst>
                <a:ext uri="{FF2B5EF4-FFF2-40B4-BE49-F238E27FC236}">
                  <a16:creationId xmlns:a16="http://schemas.microsoft.com/office/drawing/2014/main" id="{95E313B3-BEC6-43F7-9F6B-11751AA79700}"/>
                </a:ext>
              </a:extLst>
            </p:cNvPr>
            <p:cNvSpPr/>
            <p:nvPr/>
          </p:nvSpPr>
          <p:spPr>
            <a:xfrm>
              <a:off x="7985225" y="964950"/>
              <a:ext cx="940500" cy="274500"/>
            </a:xfrm>
            <a:prstGeom prst="rect">
              <a:avLst/>
            </a:prstGeom>
            <a:solidFill>
              <a:srgbClr val="EEAB65">
                <a:alpha val="47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0;p20">
              <a:extLst>
                <a:ext uri="{FF2B5EF4-FFF2-40B4-BE49-F238E27FC236}">
                  <a16:creationId xmlns:a16="http://schemas.microsoft.com/office/drawing/2014/main" id="{034957CE-8A1F-4C14-A651-88727A6B0A32}"/>
                </a:ext>
              </a:extLst>
            </p:cNvPr>
            <p:cNvSpPr txBox="1"/>
            <p:nvPr/>
          </p:nvSpPr>
          <p:spPr>
            <a:xfrm>
              <a:off x="4187475" y="2476150"/>
              <a:ext cx="1584600" cy="5352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2800" b="1" dirty="0">
                  <a:solidFill>
                    <a:srgbClr val="B45F06"/>
                  </a:solidFill>
                  <a:latin typeface="Lato"/>
                  <a:ea typeface="Lato"/>
                  <a:cs typeface="Lato"/>
                  <a:sym typeface="Lato"/>
                </a:rPr>
                <a:t>PIANO</a:t>
              </a:r>
              <a:endParaRPr sz="2800" b="1" dirty="0">
                <a:solidFill>
                  <a:srgbClr val="B45F0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" name="Google Shape;141;p20">
              <a:extLst>
                <a:ext uri="{FF2B5EF4-FFF2-40B4-BE49-F238E27FC236}">
                  <a16:creationId xmlns:a16="http://schemas.microsoft.com/office/drawing/2014/main" id="{1EFEB902-DFB2-4B7D-B25E-912ACABD9370}"/>
                </a:ext>
              </a:extLst>
            </p:cNvPr>
            <p:cNvSpPr/>
            <p:nvPr/>
          </p:nvSpPr>
          <p:spPr>
            <a:xfrm>
              <a:off x="2611600" y="380675"/>
              <a:ext cx="6435900" cy="4338000"/>
            </a:xfrm>
            <a:prstGeom prst="roundRect">
              <a:avLst>
                <a:gd name="adj" fmla="val 5714"/>
              </a:avLst>
            </a:prstGeom>
            <a:noFill/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2;p20">
              <a:extLst>
                <a:ext uri="{FF2B5EF4-FFF2-40B4-BE49-F238E27FC236}">
                  <a16:creationId xmlns:a16="http://schemas.microsoft.com/office/drawing/2014/main" id="{DD1F06B0-6FA5-466D-8725-B46B787AD96D}"/>
                </a:ext>
              </a:extLst>
            </p:cNvPr>
            <p:cNvSpPr txBox="1"/>
            <p:nvPr/>
          </p:nvSpPr>
          <p:spPr>
            <a:xfrm>
              <a:off x="2814012" y="33141"/>
              <a:ext cx="6319897" cy="5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9900FF"/>
                  </a:solidFill>
                  <a:latin typeface="Lato"/>
                  <a:ea typeface="Lato"/>
                  <a:cs typeface="Lato"/>
                  <a:sym typeface="Lato"/>
                </a:rPr>
                <a:t>the recognizable sounds produced by our piezo speaker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2400" b="1" dirty="0">
                  <a:solidFill>
                    <a:srgbClr val="9900FF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</a:p>
          </p:txBody>
        </p:sp>
        <p:sp>
          <p:nvSpPr>
            <p:cNvPr id="12" name="Google Shape;143;p20">
              <a:extLst>
                <a:ext uri="{FF2B5EF4-FFF2-40B4-BE49-F238E27FC236}">
                  <a16:creationId xmlns:a16="http://schemas.microsoft.com/office/drawing/2014/main" id="{2729D2AB-7476-4BF9-B713-932A7BF9A96C}"/>
                </a:ext>
              </a:extLst>
            </p:cNvPr>
            <p:cNvSpPr/>
            <p:nvPr/>
          </p:nvSpPr>
          <p:spPr>
            <a:xfrm rot="-5400000">
              <a:off x="5621475" y="2732975"/>
              <a:ext cx="274500" cy="2611500"/>
            </a:xfrm>
            <a:prstGeom prst="trapezoid">
              <a:avLst>
                <a:gd name="adj" fmla="val 15346"/>
              </a:avLst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4;p20">
              <a:extLst>
                <a:ext uri="{FF2B5EF4-FFF2-40B4-BE49-F238E27FC236}">
                  <a16:creationId xmlns:a16="http://schemas.microsoft.com/office/drawing/2014/main" id="{EB3D806A-BA5E-43C3-A52A-CAD2FED32CFD}"/>
                </a:ext>
              </a:extLst>
            </p:cNvPr>
            <p:cNvSpPr/>
            <p:nvPr/>
          </p:nvSpPr>
          <p:spPr>
            <a:xfrm rot="-5400000">
              <a:off x="3482575" y="3170225"/>
              <a:ext cx="186000" cy="1737000"/>
            </a:xfrm>
            <a:prstGeom prst="trapezoid">
              <a:avLst>
                <a:gd name="adj" fmla="val 41956"/>
              </a:avLst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5;p20">
              <a:extLst>
                <a:ext uri="{FF2B5EF4-FFF2-40B4-BE49-F238E27FC236}">
                  <a16:creationId xmlns:a16="http://schemas.microsoft.com/office/drawing/2014/main" id="{A31292E6-198C-4AF1-B0E7-0A0014DDAE04}"/>
                </a:ext>
              </a:extLst>
            </p:cNvPr>
            <p:cNvSpPr/>
            <p:nvPr/>
          </p:nvSpPr>
          <p:spPr>
            <a:xfrm rot="-5400000">
              <a:off x="7464175" y="3130325"/>
              <a:ext cx="999900" cy="1816800"/>
            </a:xfrm>
            <a:prstGeom prst="trapezoid">
              <a:avLst>
                <a:gd name="adj" fmla="val 35724"/>
              </a:avLst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6;p20">
              <a:extLst>
                <a:ext uri="{FF2B5EF4-FFF2-40B4-BE49-F238E27FC236}">
                  <a16:creationId xmlns:a16="http://schemas.microsoft.com/office/drawing/2014/main" id="{D5854E79-6296-4E55-B2E7-9DA0653FE234}"/>
                </a:ext>
              </a:extLst>
            </p:cNvPr>
            <p:cNvSpPr txBox="1"/>
            <p:nvPr/>
          </p:nvSpPr>
          <p:spPr>
            <a:xfrm>
              <a:off x="5569790" y="3830666"/>
              <a:ext cx="12837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2400" b="1" dirty="0" err="1">
                  <a:solidFill>
                    <a:srgbClr val="9900FF"/>
                  </a:solidFill>
                  <a:latin typeface="Lato"/>
                  <a:ea typeface="Lato"/>
                  <a:cs typeface="Lato"/>
                  <a:sym typeface="Lato"/>
                </a:rPr>
                <a:t>volume</a:t>
              </a:r>
              <a:endParaRPr sz="2400" b="1" dirty="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8682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82282" y="927100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5" name="Picture 4" descr="Breadboard price clearance">
            <a:extLst>
              <a:ext uri="{FF2B5EF4-FFF2-40B4-BE49-F238E27FC236}">
                <a16:creationId xmlns:a16="http://schemas.microsoft.com/office/drawing/2014/main" id="{AEDFF393-9029-4FBD-B79C-31DFE8D0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21"/>
                    </a14:imgEffect>
                    <a14:imgEffect>
                      <a14:saturation sat="109000"/>
                    </a14:imgEffect>
                    <a14:imgEffect>
                      <a14:brightnessContrast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 rot="10800000">
            <a:off x="3003291" y="-1"/>
            <a:ext cx="8731149" cy="530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171;p21">
            <a:extLst>
              <a:ext uri="{FF2B5EF4-FFF2-40B4-BE49-F238E27FC236}">
                <a16:creationId xmlns:a16="http://schemas.microsoft.com/office/drawing/2014/main" id="{A2FA89A2-30D3-4A6D-85D1-F709F0ED927B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64" y="-368300"/>
            <a:ext cx="2304328" cy="199316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72;p21">
            <a:extLst>
              <a:ext uri="{FF2B5EF4-FFF2-40B4-BE49-F238E27FC236}">
                <a16:creationId xmlns:a16="http://schemas.microsoft.com/office/drawing/2014/main" id="{11EBD8B3-FE13-4119-A410-A9E17D642E43}"/>
              </a:ext>
            </a:extLst>
          </p:cNvPr>
          <p:cNvSpPr/>
          <p:nvPr/>
        </p:nvSpPr>
        <p:spPr>
          <a:xfrm>
            <a:off x="3452872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31" name="Google Shape;173;p21">
            <a:extLst>
              <a:ext uri="{FF2B5EF4-FFF2-40B4-BE49-F238E27FC236}">
                <a16:creationId xmlns:a16="http://schemas.microsoft.com/office/drawing/2014/main" id="{D4F78F4F-43C9-49B5-8C63-A9074673FBF6}"/>
              </a:ext>
            </a:extLst>
          </p:cNvPr>
          <p:cNvSpPr/>
          <p:nvPr/>
        </p:nvSpPr>
        <p:spPr>
          <a:xfrm>
            <a:off x="4344691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B1B25321-54CF-4B5A-9263-BE8D51A9302A}"/>
              </a:ext>
            </a:extLst>
          </p:cNvPr>
          <p:cNvSpPr txBox="1"/>
          <p:nvPr/>
        </p:nvSpPr>
        <p:spPr>
          <a:xfrm>
            <a:off x="6971893" y="5082422"/>
            <a:ext cx="765200" cy="467239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39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38CFF709-AC01-457D-B28C-1A600F673D81}"/>
              </a:ext>
            </a:extLst>
          </p:cNvPr>
          <p:cNvGrpSpPr/>
          <p:nvPr/>
        </p:nvGrpSpPr>
        <p:grpSpPr>
          <a:xfrm>
            <a:off x="540657" y="5159116"/>
            <a:ext cx="10934703" cy="1688371"/>
            <a:chOff x="540657" y="5188144"/>
            <a:chExt cx="10934703" cy="1688371"/>
          </a:xfrm>
        </p:grpSpPr>
        <p:pic>
          <p:nvPicPr>
            <p:cNvPr id="6" name="Google Shape;151;p21">
              <a:extLst>
                <a:ext uri="{FF2B5EF4-FFF2-40B4-BE49-F238E27FC236}">
                  <a16:creationId xmlns:a16="http://schemas.microsoft.com/office/drawing/2014/main" id="{5348E720-D768-41F4-A085-612EB863DC60}"/>
                </a:ext>
              </a:extLst>
            </p:cNvPr>
            <p:cNvPicPr preferRelativeResize="0"/>
            <p:nvPr/>
          </p:nvPicPr>
          <p:blipFill rotWithShape="1">
            <a:blip r:embed="rId5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0657" y="5188144"/>
              <a:ext cx="10934703" cy="1688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53;p21">
              <a:extLst>
                <a:ext uri="{FF2B5EF4-FFF2-40B4-BE49-F238E27FC236}">
                  <a16:creationId xmlns:a16="http://schemas.microsoft.com/office/drawing/2014/main" id="{EA82AC0B-7D56-451B-8B91-C4AC8397736B}"/>
                </a:ext>
              </a:extLst>
            </p:cNvPr>
            <p:cNvSpPr/>
            <p:nvPr/>
          </p:nvSpPr>
          <p:spPr>
            <a:xfrm>
              <a:off x="4186238" y="5337177"/>
              <a:ext cx="7073443" cy="39920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4;p21">
              <a:extLst>
                <a:ext uri="{FF2B5EF4-FFF2-40B4-BE49-F238E27FC236}">
                  <a16:creationId xmlns:a16="http://schemas.microsoft.com/office/drawing/2014/main" id="{095531D4-4816-45B7-A464-FD9D99637E02}"/>
                </a:ext>
              </a:extLst>
            </p:cNvPr>
            <p:cNvSpPr/>
            <p:nvPr/>
          </p:nvSpPr>
          <p:spPr>
            <a:xfrm>
              <a:off x="506751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55;p21">
              <a:extLst>
                <a:ext uri="{FF2B5EF4-FFF2-40B4-BE49-F238E27FC236}">
                  <a16:creationId xmlns:a16="http://schemas.microsoft.com/office/drawing/2014/main" id="{A454EEC1-FC8E-4C5B-9F89-671ECC57059E}"/>
                </a:ext>
              </a:extLst>
            </p:cNvPr>
            <p:cNvSpPr/>
            <p:nvPr/>
          </p:nvSpPr>
          <p:spPr>
            <a:xfrm>
              <a:off x="5437557" y="5442181"/>
              <a:ext cx="201117" cy="22101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6;p21">
              <a:extLst>
                <a:ext uri="{FF2B5EF4-FFF2-40B4-BE49-F238E27FC236}">
                  <a16:creationId xmlns:a16="http://schemas.microsoft.com/office/drawing/2014/main" id="{D6EEA932-CDD8-4B11-BF23-913B9D4C40D2}"/>
                </a:ext>
              </a:extLst>
            </p:cNvPr>
            <p:cNvSpPr/>
            <p:nvPr/>
          </p:nvSpPr>
          <p:spPr>
            <a:xfrm>
              <a:off x="5842140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7;p21">
              <a:extLst>
                <a:ext uri="{FF2B5EF4-FFF2-40B4-BE49-F238E27FC236}">
                  <a16:creationId xmlns:a16="http://schemas.microsoft.com/office/drawing/2014/main" id="{2ACB7F19-202B-4A9B-AFC0-3E45130F4083}"/>
                </a:ext>
              </a:extLst>
            </p:cNvPr>
            <p:cNvSpPr/>
            <p:nvPr/>
          </p:nvSpPr>
          <p:spPr>
            <a:xfrm>
              <a:off x="656693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8;p21">
              <a:extLst>
                <a:ext uri="{FF2B5EF4-FFF2-40B4-BE49-F238E27FC236}">
                  <a16:creationId xmlns:a16="http://schemas.microsoft.com/office/drawing/2014/main" id="{CD82C5B1-18E2-4325-B0CF-44727F97F37C}"/>
                </a:ext>
              </a:extLst>
            </p:cNvPr>
            <p:cNvSpPr/>
            <p:nvPr/>
          </p:nvSpPr>
          <p:spPr>
            <a:xfrm>
              <a:off x="619586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9;p21">
              <a:extLst>
                <a:ext uri="{FF2B5EF4-FFF2-40B4-BE49-F238E27FC236}">
                  <a16:creationId xmlns:a16="http://schemas.microsoft.com/office/drawing/2014/main" id="{4A570AB2-4CF6-4178-9308-461BBAD65450}"/>
                </a:ext>
              </a:extLst>
            </p:cNvPr>
            <p:cNvSpPr/>
            <p:nvPr/>
          </p:nvSpPr>
          <p:spPr>
            <a:xfrm>
              <a:off x="7709773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0;p21">
              <a:extLst>
                <a:ext uri="{FF2B5EF4-FFF2-40B4-BE49-F238E27FC236}">
                  <a16:creationId xmlns:a16="http://schemas.microsoft.com/office/drawing/2014/main" id="{64CA512E-4621-4E76-918F-5649485A105E}"/>
                </a:ext>
              </a:extLst>
            </p:cNvPr>
            <p:cNvSpPr/>
            <p:nvPr/>
          </p:nvSpPr>
          <p:spPr>
            <a:xfrm>
              <a:off x="8674265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1;p21">
              <a:extLst>
                <a:ext uri="{FF2B5EF4-FFF2-40B4-BE49-F238E27FC236}">
                  <a16:creationId xmlns:a16="http://schemas.microsoft.com/office/drawing/2014/main" id="{336E9145-9339-42C0-8AAF-734E69B069B0}"/>
                </a:ext>
              </a:extLst>
            </p:cNvPr>
            <p:cNvSpPr/>
            <p:nvPr/>
          </p:nvSpPr>
          <p:spPr>
            <a:xfrm>
              <a:off x="9049800" y="5442181"/>
              <a:ext cx="201117" cy="221019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2;p21">
              <a:extLst>
                <a:ext uri="{FF2B5EF4-FFF2-40B4-BE49-F238E27FC236}">
                  <a16:creationId xmlns:a16="http://schemas.microsoft.com/office/drawing/2014/main" id="{DFAAB4C4-C90B-469D-A2EC-46D8749D80A2}"/>
                </a:ext>
              </a:extLst>
            </p:cNvPr>
            <p:cNvSpPr/>
            <p:nvPr/>
          </p:nvSpPr>
          <p:spPr>
            <a:xfrm>
              <a:off x="9431601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;p21">
              <a:extLst>
                <a:ext uri="{FF2B5EF4-FFF2-40B4-BE49-F238E27FC236}">
                  <a16:creationId xmlns:a16="http://schemas.microsoft.com/office/drawing/2014/main" id="{E884F5F5-CF36-4A15-B56D-854D2DAC43BC}"/>
                </a:ext>
              </a:extLst>
            </p:cNvPr>
            <p:cNvSpPr/>
            <p:nvPr/>
          </p:nvSpPr>
          <p:spPr>
            <a:xfrm>
              <a:off x="9802377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4;p21">
              <a:extLst>
                <a:ext uri="{FF2B5EF4-FFF2-40B4-BE49-F238E27FC236}">
                  <a16:creationId xmlns:a16="http://schemas.microsoft.com/office/drawing/2014/main" id="{E37FDFAF-D0C6-4B77-8E0E-A06F91A16ED2}"/>
                </a:ext>
              </a:extLst>
            </p:cNvPr>
            <p:cNvSpPr/>
            <p:nvPr/>
          </p:nvSpPr>
          <p:spPr>
            <a:xfrm>
              <a:off x="10175108" y="5442181"/>
              <a:ext cx="201117" cy="221019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5;p21">
              <a:extLst>
                <a:ext uri="{FF2B5EF4-FFF2-40B4-BE49-F238E27FC236}">
                  <a16:creationId xmlns:a16="http://schemas.microsoft.com/office/drawing/2014/main" id="{F7E1010B-CAA7-4A05-805B-4F0FCE24EE42}"/>
                </a:ext>
              </a:extLst>
            </p:cNvPr>
            <p:cNvSpPr/>
            <p:nvPr/>
          </p:nvSpPr>
          <p:spPr>
            <a:xfrm>
              <a:off x="1056695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6;p21">
              <a:extLst>
                <a:ext uri="{FF2B5EF4-FFF2-40B4-BE49-F238E27FC236}">
                  <a16:creationId xmlns:a16="http://schemas.microsoft.com/office/drawing/2014/main" id="{07A0A86F-31C9-4E7B-B8FE-9ECE15503AA5}"/>
                </a:ext>
              </a:extLst>
            </p:cNvPr>
            <p:cNvSpPr/>
            <p:nvPr/>
          </p:nvSpPr>
          <p:spPr>
            <a:xfrm>
              <a:off x="1095880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7;p21">
              <a:extLst>
                <a:ext uri="{FF2B5EF4-FFF2-40B4-BE49-F238E27FC236}">
                  <a16:creationId xmlns:a16="http://schemas.microsoft.com/office/drawing/2014/main" id="{AF69917B-73FA-49B6-831C-77382F9C61E7}"/>
                </a:ext>
              </a:extLst>
            </p:cNvPr>
            <p:cNvSpPr/>
            <p:nvPr/>
          </p:nvSpPr>
          <p:spPr>
            <a:xfrm>
              <a:off x="829775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8;p21">
              <a:extLst>
                <a:ext uri="{FF2B5EF4-FFF2-40B4-BE49-F238E27FC236}">
                  <a16:creationId xmlns:a16="http://schemas.microsoft.com/office/drawing/2014/main" id="{0C8419AD-CA7E-4E9C-9105-463F881E716C}"/>
                </a:ext>
              </a:extLst>
            </p:cNvPr>
            <p:cNvSpPr/>
            <p:nvPr/>
          </p:nvSpPr>
          <p:spPr>
            <a:xfrm>
              <a:off x="694397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9;p21">
              <a:extLst>
                <a:ext uri="{FF2B5EF4-FFF2-40B4-BE49-F238E27FC236}">
                  <a16:creationId xmlns:a16="http://schemas.microsoft.com/office/drawing/2014/main" id="{D87FDCB1-A745-4A66-853D-1116B3F77D47}"/>
                </a:ext>
              </a:extLst>
            </p:cNvPr>
            <p:cNvSpPr/>
            <p:nvPr/>
          </p:nvSpPr>
          <p:spPr>
            <a:xfrm>
              <a:off x="7309993" y="5442181"/>
              <a:ext cx="201117" cy="221019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4;p21">
              <a:extLst>
                <a:ext uri="{FF2B5EF4-FFF2-40B4-BE49-F238E27FC236}">
                  <a16:creationId xmlns:a16="http://schemas.microsoft.com/office/drawing/2014/main" id="{EB2655CA-AA83-43F9-AE0C-10175D6B1989}"/>
                </a:ext>
              </a:extLst>
            </p:cNvPr>
            <p:cNvSpPr/>
            <p:nvPr/>
          </p:nvSpPr>
          <p:spPr>
            <a:xfrm>
              <a:off x="429111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4;p21">
              <a:extLst>
                <a:ext uri="{FF2B5EF4-FFF2-40B4-BE49-F238E27FC236}">
                  <a16:creationId xmlns:a16="http://schemas.microsoft.com/office/drawing/2014/main" id="{15B8C5DE-1417-4337-AC3D-0C7140ABC2FE}"/>
                </a:ext>
              </a:extLst>
            </p:cNvPr>
            <p:cNvSpPr/>
            <p:nvPr/>
          </p:nvSpPr>
          <p:spPr>
            <a:xfrm>
              <a:off x="467608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4753A13A-170C-4ADC-B3DD-E93692593729}"/>
              </a:ext>
            </a:extLst>
          </p:cNvPr>
          <p:cNvSpPr/>
          <p:nvPr/>
        </p:nvSpPr>
        <p:spPr>
          <a:xfrm>
            <a:off x="4851400" y="4587874"/>
            <a:ext cx="701675" cy="952501"/>
          </a:xfrm>
          <a:custGeom>
            <a:avLst/>
            <a:gdLst>
              <a:gd name="connsiteX0" fmla="*/ 698500 w 698500"/>
              <a:gd name="connsiteY0" fmla="*/ 939800 h 939800"/>
              <a:gd name="connsiteX1" fmla="*/ 330200 w 698500"/>
              <a:gd name="connsiteY1" fmla="*/ 266700 h 939800"/>
              <a:gd name="connsiteX2" fmla="*/ 0 w 698500"/>
              <a:gd name="connsiteY2" fmla="*/ 0 h 93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0" h="939800">
                <a:moveTo>
                  <a:pt x="698500" y="939800"/>
                </a:moveTo>
                <a:cubicBezTo>
                  <a:pt x="572558" y="681566"/>
                  <a:pt x="446617" y="423333"/>
                  <a:pt x="330200" y="266700"/>
                </a:cubicBezTo>
                <a:cubicBezTo>
                  <a:pt x="213783" y="110067"/>
                  <a:pt x="106891" y="55033"/>
                  <a:pt x="0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61140895-0FEE-4DF9-AD36-53696024747E}"/>
              </a:ext>
            </a:extLst>
          </p:cNvPr>
          <p:cNvSpPr/>
          <p:nvPr/>
        </p:nvSpPr>
        <p:spPr>
          <a:xfrm>
            <a:off x="3084616" y="2044700"/>
            <a:ext cx="738084" cy="2540000"/>
          </a:xfrm>
          <a:custGeom>
            <a:avLst/>
            <a:gdLst>
              <a:gd name="connsiteX0" fmla="*/ 738084 w 738084"/>
              <a:gd name="connsiteY0" fmla="*/ 2540000 h 2540000"/>
              <a:gd name="connsiteX1" fmla="*/ 1484 w 738084"/>
              <a:gd name="connsiteY1" fmla="*/ 1358900 h 2540000"/>
              <a:gd name="connsiteX2" fmla="*/ 585684 w 738084"/>
              <a:gd name="connsiteY2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84" h="2540000">
                <a:moveTo>
                  <a:pt x="738084" y="2540000"/>
                </a:moveTo>
                <a:cubicBezTo>
                  <a:pt x="382484" y="2161116"/>
                  <a:pt x="26884" y="1782233"/>
                  <a:pt x="1484" y="1358900"/>
                </a:cubicBezTo>
                <a:cubicBezTo>
                  <a:pt x="-23916" y="935567"/>
                  <a:pt x="280884" y="467783"/>
                  <a:pt x="585684" y="0"/>
                </a:cubicBezTo>
              </a:path>
            </a:pathLst>
          </a:cu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46FAFBE1-4337-4EC0-8524-340910614085}"/>
              </a:ext>
            </a:extLst>
          </p:cNvPr>
          <p:cNvSpPr/>
          <p:nvPr/>
        </p:nvSpPr>
        <p:spPr>
          <a:xfrm>
            <a:off x="4448175" y="1977617"/>
            <a:ext cx="1847850" cy="3537358"/>
          </a:xfrm>
          <a:custGeom>
            <a:avLst/>
            <a:gdLst>
              <a:gd name="connsiteX0" fmla="*/ 0 w 1847850"/>
              <a:gd name="connsiteY0" fmla="*/ 60733 h 3537358"/>
              <a:gd name="connsiteX1" fmla="*/ 952500 w 1847850"/>
              <a:gd name="connsiteY1" fmla="*/ 470308 h 3537358"/>
              <a:gd name="connsiteX2" fmla="*/ 1847850 w 1847850"/>
              <a:gd name="connsiteY2" fmla="*/ 3537358 h 353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7850" h="3537358">
                <a:moveTo>
                  <a:pt x="0" y="60733"/>
                </a:moveTo>
                <a:cubicBezTo>
                  <a:pt x="322262" y="-24199"/>
                  <a:pt x="644525" y="-109130"/>
                  <a:pt x="952500" y="470308"/>
                </a:cubicBezTo>
                <a:cubicBezTo>
                  <a:pt x="1260475" y="1049746"/>
                  <a:pt x="1554162" y="2293552"/>
                  <a:pt x="1847850" y="3537358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3" name="Cím 1">
            <a:extLst>
              <a:ext uri="{FF2B5EF4-FFF2-40B4-BE49-F238E27FC236}">
                <a16:creationId xmlns:a16="http://schemas.microsoft.com/office/drawing/2014/main" id="{B88BF27A-D46B-4197-93C8-9B3329CE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" y="18300"/>
            <a:ext cx="3072295" cy="4092948"/>
          </a:xfrm>
        </p:spPr>
        <p:txBody>
          <a:bodyPr anchor="t">
            <a:normAutofit/>
          </a:bodyPr>
          <a:lstStyle/>
          <a:p>
            <a:r>
              <a:rPr lang="hu-HU" dirty="0"/>
              <a:t>The </a:t>
            </a:r>
            <a:r>
              <a:rPr lang="hu-HU" dirty="0" err="1"/>
              <a:t>music</a:t>
            </a:r>
            <a:r>
              <a:rPr lang="hu-HU" dirty="0"/>
              <a:t> is </a:t>
            </a:r>
            <a:r>
              <a:rPr lang="hu-HU" dirty="0" err="1"/>
              <a:t>restarted</a:t>
            </a:r>
            <a:r>
              <a:rPr lang="hu-HU" dirty="0"/>
              <a:t> </a:t>
            </a:r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pushing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„</a:t>
            </a:r>
            <a:r>
              <a:rPr lang="hu-HU" dirty="0" err="1"/>
              <a:t>reset</a:t>
            </a:r>
            <a:r>
              <a:rPr lang="hu-HU" dirty="0"/>
              <a:t>” </a:t>
            </a:r>
            <a:r>
              <a:rPr lang="hu-HU" dirty="0" err="1"/>
              <a:t>button</a:t>
            </a:r>
            <a:endParaRPr lang="hu-HU" dirty="0"/>
          </a:p>
        </p:txBody>
      </p:sp>
      <p:sp>
        <p:nvSpPr>
          <p:cNvPr id="3" name="Nyíl: balra mutató 2">
            <a:extLst>
              <a:ext uri="{FF2B5EF4-FFF2-40B4-BE49-F238E27FC236}">
                <a16:creationId xmlns:a16="http://schemas.microsoft.com/office/drawing/2014/main" id="{214DE87F-A107-4AAA-BB05-1F760C2026E0}"/>
              </a:ext>
            </a:extLst>
          </p:cNvPr>
          <p:cNvSpPr/>
          <p:nvPr/>
        </p:nvSpPr>
        <p:spPr>
          <a:xfrm rot="12085728" flipV="1">
            <a:off x="530174" y="4716846"/>
            <a:ext cx="2050607" cy="979183"/>
          </a:xfrm>
          <a:prstGeom prst="leftArrow">
            <a:avLst/>
          </a:prstGeom>
          <a:solidFill>
            <a:srgbClr val="EACD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b="1" dirty="0" err="1">
                <a:solidFill>
                  <a:srgbClr val="C00000"/>
                </a:solidFill>
              </a:rPr>
              <a:t>reset</a:t>
            </a:r>
            <a:endParaRPr lang="hu-H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34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9F38109-6CA7-491B-A6A4-D2A06300E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228AB3F-5EEC-400A-BB54-39A11CD34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>
            <a:normAutofit/>
          </a:bodyPr>
          <a:lstStyle/>
          <a:p>
            <a:r>
              <a:rPr lang="hu-HU" dirty="0" err="1"/>
              <a:t>LEDs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071B665-EA55-40A5-B788-C0F090594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endParaRPr lang="hu-HU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B1A2519-7128-4801-9A0A-73275B9A251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999" y="640081"/>
            <a:ext cx="5462001" cy="505415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7708C9-4DE8-42DC-8556-86EFA6F0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093E2E4-CE1B-4314-8AD0-0555B7CAC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8D66C-6E87-4017-8A48-ED6A4578A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3375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7B3665-F9B2-48E8-AAD9-982F23586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LED</a:t>
            </a:r>
            <a:endParaRPr lang="hu-HU" dirty="0"/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4D829153-5B1C-4F3E-AFAF-3C48ED835A54}"/>
              </a:ext>
            </a:extLst>
          </p:cNvPr>
          <p:cNvSpPr txBox="1">
            <a:spLocks/>
          </p:cNvSpPr>
          <p:nvPr/>
        </p:nvSpPr>
        <p:spPr>
          <a:xfrm>
            <a:off x="329184" y="1960034"/>
            <a:ext cx="6960616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3662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34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28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95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62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“</a:t>
            </a:r>
            <a:r>
              <a:rPr lang="hu-HU" i="1" dirty="0" err="1">
                <a:solidFill>
                  <a:srgbClr val="424242"/>
                </a:solidFill>
                <a:latin typeface="Nunito" pitchFamily="2" charset="-18"/>
              </a:rPr>
              <a:t>Light</a:t>
            </a:r>
            <a:r>
              <a:rPr lang="hu-HU" i="1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i="1" dirty="0" err="1">
                <a:solidFill>
                  <a:srgbClr val="424242"/>
                </a:solidFill>
                <a:latin typeface="Nunito" pitchFamily="2" charset="-18"/>
              </a:rPr>
              <a:t>Emitter</a:t>
            </a:r>
            <a:r>
              <a:rPr lang="hu-HU" i="1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i="1" dirty="0" err="1">
                <a:solidFill>
                  <a:srgbClr val="424242"/>
                </a:solidFill>
                <a:latin typeface="Nunito" pitchFamily="2" charset="-18"/>
              </a:rPr>
              <a:t>Diode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”</a:t>
            </a:r>
          </a:p>
          <a:p>
            <a:pPr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Can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only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be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connected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in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one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direction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!</a:t>
            </a:r>
          </a:p>
          <a:p>
            <a:pPr marL="436562" indent="-34290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6" name="Google Shape;238;p29">
            <a:extLst>
              <a:ext uri="{FF2B5EF4-FFF2-40B4-BE49-F238E27FC236}">
                <a16:creationId xmlns:a16="http://schemas.microsoft.com/office/drawing/2014/main" id="{B73AAD98-784A-4DD6-844A-CFF6DD84C8A5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122651"/>
            <a:ext cx="7040390" cy="13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Light-Emitting Diodes (LEDs) - SparkFun Learn">
            <a:extLst>
              <a:ext uri="{FF2B5EF4-FFF2-40B4-BE49-F238E27FC236}">
                <a16:creationId xmlns:a16="http://schemas.microsoft.com/office/drawing/2014/main" id="{AC14B5E1-33A0-49B4-8301-16FAA1EE3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655" y="286604"/>
            <a:ext cx="3476625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72;p21">
            <a:extLst>
              <a:ext uri="{FF2B5EF4-FFF2-40B4-BE49-F238E27FC236}">
                <a16:creationId xmlns:a16="http://schemas.microsoft.com/office/drawing/2014/main" id="{591949B6-05C7-45CC-BA02-00D8E30E5D5F}"/>
              </a:ext>
            </a:extLst>
          </p:cNvPr>
          <p:cNvSpPr/>
          <p:nvPr/>
        </p:nvSpPr>
        <p:spPr>
          <a:xfrm>
            <a:off x="8629197" y="4292564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rgbClr val="0070C0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+</a:t>
            </a:r>
            <a:endParaRPr sz="2800" b="1" dirty="0"/>
          </a:p>
        </p:txBody>
      </p:sp>
      <p:sp>
        <p:nvSpPr>
          <p:cNvPr id="12" name="Google Shape;173;p21">
            <a:extLst>
              <a:ext uri="{FF2B5EF4-FFF2-40B4-BE49-F238E27FC236}">
                <a16:creationId xmlns:a16="http://schemas.microsoft.com/office/drawing/2014/main" id="{3139E418-3514-4C03-BCBC-A964AFCCDFFA}"/>
              </a:ext>
            </a:extLst>
          </p:cNvPr>
          <p:cNvSpPr/>
          <p:nvPr/>
        </p:nvSpPr>
        <p:spPr>
          <a:xfrm>
            <a:off x="9492352" y="4292565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rgbClr val="0070C0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–</a:t>
            </a:r>
            <a:endParaRPr sz="2800" b="1" dirty="0"/>
          </a:p>
        </p:txBody>
      </p:sp>
      <p:sp>
        <p:nvSpPr>
          <p:cNvPr id="13" name="Google Shape;172;p21">
            <a:extLst>
              <a:ext uri="{FF2B5EF4-FFF2-40B4-BE49-F238E27FC236}">
                <a16:creationId xmlns:a16="http://schemas.microsoft.com/office/drawing/2014/main" id="{A93094AD-3344-43BE-81AA-6CCA636A949B}"/>
              </a:ext>
            </a:extLst>
          </p:cNvPr>
          <p:cNvSpPr/>
          <p:nvPr/>
        </p:nvSpPr>
        <p:spPr>
          <a:xfrm>
            <a:off x="10222698" y="3247135"/>
            <a:ext cx="330661" cy="363727"/>
          </a:xfrm>
          <a:prstGeom prst="ellipse">
            <a:avLst/>
          </a:prstGeom>
          <a:solidFill>
            <a:schemeClr val="lt1"/>
          </a:solidFill>
          <a:ln>
            <a:solidFill>
              <a:srgbClr val="0070C0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+</a:t>
            </a:r>
            <a:endParaRPr sz="2800" b="1" dirty="0"/>
          </a:p>
        </p:txBody>
      </p:sp>
      <p:sp>
        <p:nvSpPr>
          <p:cNvPr id="15" name="Google Shape;173;p21">
            <a:extLst>
              <a:ext uri="{FF2B5EF4-FFF2-40B4-BE49-F238E27FC236}">
                <a16:creationId xmlns:a16="http://schemas.microsoft.com/office/drawing/2014/main" id="{84D79783-639A-4CC2-8458-7B6FCBD8E7AD}"/>
              </a:ext>
            </a:extLst>
          </p:cNvPr>
          <p:cNvSpPr/>
          <p:nvPr/>
        </p:nvSpPr>
        <p:spPr>
          <a:xfrm>
            <a:off x="11085853" y="3247136"/>
            <a:ext cx="330661" cy="363727"/>
          </a:xfrm>
          <a:prstGeom prst="ellipse">
            <a:avLst/>
          </a:prstGeom>
          <a:solidFill>
            <a:schemeClr val="lt1"/>
          </a:solidFill>
          <a:ln>
            <a:solidFill>
              <a:srgbClr val="0070C0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–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3556856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7B3665-F9B2-48E8-AAD9-982F23586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LED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4D829153-5B1C-4F3E-AFAF-3C48ED835A54}"/>
              </a:ext>
            </a:extLst>
          </p:cNvPr>
          <p:cNvSpPr txBox="1">
            <a:spLocks/>
          </p:cNvSpPr>
          <p:nvPr/>
        </p:nvSpPr>
        <p:spPr>
          <a:xfrm>
            <a:off x="329184" y="1960034"/>
            <a:ext cx="6604393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3662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34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28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95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62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“</a:t>
            </a:r>
            <a:r>
              <a:rPr lang="hu-HU" i="1" dirty="0" err="1">
                <a:solidFill>
                  <a:srgbClr val="424242"/>
                </a:solidFill>
                <a:latin typeface="Nunito" pitchFamily="2" charset="-18"/>
              </a:rPr>
              <a:t>Light</a:t>
            </a:r>
            <a:r>
              <a:rPr lang="hu-HU" i="1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i="1" dirty="0" err="1">
                <a:solidFill>
                  <a:srgbClr val="424242"/>
                </a:solidFill>
                <a:latin typeface="Nunito" pitchFamily="2" charset="-18"/>
              </a:rPr>
              <a:t>Emitter</a:t>
            </a:r>
            <a:r>
              <a:rPr lang="hu-HU" i="1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i="1" dirty="0" err="1">
                <a:solidFill>
                  <a:srgbClr val="424242"/>
                </a:solidFill>
                <a:latin typeface="Nunito" pitchFamily="2" charset="-18"/>
              </a:rPr>
              <a:t>Diode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”</a:t>
            </a:r>
          </a:p>
          <a:p>
            <a:pPr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Can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only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be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connected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in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one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direction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!</a:t>
            </a:r>
          </a:p>
          <a:p>
            <a:pPr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L</a:t>
            </a:r>
            <a:r>
              <a:rPr lang="en-US" dirty="0" err="1">
                <a:solidFill>
                  <a:srgbClr val="424242"/>
                </a:solidFill>
                <a:latin typeface="Nunito" pitchFamily="2" charset="-18"/>
              </a:rPr>
              <a:t>ight</a:t>
            </a:r>
            <a:r>
              <a:rPr lang="en-US" dirty="0">
                <a:solidFill>
                  <a:srgbClr val="424242"/>
                </a:solidFill>
                <a:latin typeface="Nunito" pitchFamily="2" charset="-18"/>
              </a:rPr>
              <a:t> intensity depends on the strength of the current flowing through it 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(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e.g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. I</a:t>
            </a:r>
            <a:r>
              <a:rPr lang="hu-HU" baseline="-25000" dirty="0">
                <a:solidFill>
                  <a:srgbClr val="424242"/>
                </a:solidFill>
                <a:latin typeface="Nunito" pitchFamily="2" charset="-18"/>
              </a:rPr>
              <a:t>LED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= 15 mA),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which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can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be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controlled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by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the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resistor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value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.</a:t>
            </a:r>
          </a:p>
          <a:p>
            <a:pPr fontAlgn="base">
              <a:spcBef>
                <a:spcPts val="0"/>
              </a:spcBef>
              <a:spcAft>
                <a:spcPts val="1200"/>
              </a:spcAft>
            </a:pPr>
            <a:endParaRPr lang="hu-HU" dirty="0">
              <a:solidFill>
                <a:srgbClr val="424242"/>
              </a:solidFill>
              <a:latin typeface="Nunito" pitchFamily="2" charset="-18"/>
            </a:endParaRPr>
          </a:p>
          <a:p>
            <a:pPr marL="436562" indent="-34290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6" name="Google Shape;238;p29">
            <a:extLst>
              <a:ext uri="{FF2B5EF4-FFF2-40B4-BE49-F238E27FC236}">
                <a16:creationId xmlns:a16="http://schemas.microsoft.com/office/drawing/2014/main" id="{B73AAD98-784A-4DD6-844A-CFF6DD84C8A5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605" y="0"/>
            <a:ext cx="7040390" cy="13477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F8772E83-13E5-40AE-8045-F9FD20F208A1}"/>
              </a:ext>
            </a:extLst>
          </p:cNvPr>
          <p:cNvSpPr txBox="1"/>
          <p:nvPr/>
        </p:nvSpPr>
        <p:spPr>
          <a:xfrm>
            <a:off x="7013847" y="5155339"/>
            <a:ext cx="448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Example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 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from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 a 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datasheet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 of a 5mm 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diameter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 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red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 LED. (</a:t>
            </a:r>
            <a:r>
              <a:rPr lang="hu-HU" sz="1800" b="0" i="0" u="sng" strike="noStrike" dirty="0">
                <a:solidFill>
                  <a:srgbClr val="27278B"/>
                </a:solidFill>
                <a:effectLst/>
                <a:latin typeface="Lato" panose="020B0604020202020204" pitchFamily="34" charset="0"/>
                <a:hlinkClick r:id="rId3"/>
              </a:rPr>
              <a:t>333-2SDRD/S530-A3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 )</a:t>
            </a:r>
            <a:endParaRPr lang="hu-HU" b="0" dirty="0">
              <a:effectLst/>
            </a:endParaRPr>
          </a:p>
          <a:p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0697184-C691-4654-9500-DCC91D39E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577" y="1462262"/>
            <a:ext cx="4802046" cy="369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30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82282" y="927100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5" name="Picture 4" descr="Breadboard price clearance">
            <a:extLst>
              <a:ext uri="{FF2B5EF4-FFF2-40B4-BE49-F238E27FC236}">
                <a16:creationId xmlns:a16="http://schemas.microsoft.com/office/drawing/2014/main" id="{AEDFF393-9029-4FBD-B79C-31DFE8D0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21"/>
                    </a14:imgEffect>
                    <a14:imgEffect>
                      <a14:saturation sat="109000"/>
                    </a14:imgEffect>
                    <a14:imgEffect>
                      <a14:brightnessContrast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 rot="10800000">
            <a:off x="3003291" y="-1"/>
            <a:ext cx="8731149" cy="530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171;p21">
            <a:extLst>
              <a:ext uri="{FF2B5EF4-FFF2-40B4-BE49-F238E27FC236}">
                <a16:creationId xmlns:a16="http://schemas.microsoft.com/office/drawing/2014/main" id="{A2FA89A2-30D3-4A6D-85D1-F709F0ED927B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64" y="-368300"/>
            <a:ext cx="2304328" cy="199316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72;p21">
            <a:extLst>
              <a:ext uri="{FF2B5EF4-FFF2-40B4-BE49-F238E27FC236}">
                <a16:creationId xmlns:a16="http://schemas.microsoft.com/office/drawing/2014/main" id="{11EBD8B3-FE13-4119-A410-A9E17D642E43}"/>
              </a:ext>
            </a:extLst>
          </p:cNvPr>
          <p:cNvSpPr/>
          <p:nvPr/>
        </p:nvSpPr>
        <p:spPr>
          <a:xfrm>
            <a:off x="3452872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31" name="Google Shape;173;p21">
            <a:extLst>
              <a:ext uri="{FF2B5EF4-FFF2-40B4-BE49-F238E27FC236}">
                <a16:creationId xmlns:a16="http://schemas.microsoft.com/office/drawing/2014/main" id="{D4F78F4F-43C9-49B5-8C63-A9074673FBF6}"/>
              </a:ext>
            </a:extLst>
          </p:cNvPr>
          <p:cNvSpPr/>
          <p:nvPr/>
        </p:nvSpPr>
        <p:spPr>
          <a:xfrm>
            <a:off x="4344691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grpSp>
        <p:nvGrpSpPr>
          <p:cNvPr id="36" name="Csoportba foglalás 35">
            <a:extLst>
              <a:ext uri="{FF2B5EF4-FFF2-40B4-BE49-F238E27FC236}">
                <a16:creationId xmlns:a16="http://schemas.microsoft.com/office/drawing/2014/main" id="{2855726B-509B-4075-AA42-155964A82924}"/>
              </a:ext>
            </a:extLst>
          </p:cNvPr>
          <p:cNvGrpSpPr/>
          <p:nvPr/>
        </p:nvGrpSpPr>
        <p:grpSpPr>
          <a:xfrm rot="173551">
            <a:off x="10982908" y="1997133"/>
            <a:ext cx="298530" cy="2559444"/>
            <a:chOff x="9805451" y="908088"/>
            <a:chExt cx="361835" cy="1801563"/>
          </a:xfrm>
        </p:grpSpPr>
        <p:sp>
          <p:nvSpPr>
            <p:cNvPr id="37" name="Téglalap 36">
              <a:extLst>
                <a:ext uri="{FF2B5EF4-FFF2-40B4-BE49-F238E27FC236}">
                  <a16:creationId xmlns:a16="http://schemas.microsoft.com/office/drawing/2014/main" id="{AFBA9F20-0C26-4EDD-BC4D-B23CD6266DC2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38" name="Egyenes összekötő 37">
              <a:extLst>
                <a:ext uri="{FF2B5EF4-FFF2-40B4-BE49-F238E27FC236}">
                  <a16:creationId xmlns:a16="http://schemas.microsoft.com/office/drawing/2014/main" id="{0443D6B3-9FA6-4090-99A2-4EBA0F6638C2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gyenes összekötő 38">
              <a:extLst>
                <a:ext uri="{FF2B5EF4-FFF2-40B4-BE49-F238E27FC236}">
                  <a16:creationId xmlns:a16="http://schemas.microsoft.com/office/drawing/2014/main" id="{AE1C16E9-06B3-416D-98AF-BEC33AFD28EF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B1B25321-54CF-4B5A-9263-BE8D51A9302A}"/>
              </a:ext>
            </a:extLst>
          </p:cNvPr>
          <p:cNvSpPr txBox="1"/>
          <p:nvPr/>
        </p:nvSpPr>
        <p:spPr>
          <a:xfrm>
            <a:off x="6971893" y="5082422"/>
            <a:ext cx="765200" cy="467239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39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pic>
        <p:nvPicPr>
          <p:cNvPr id="41" name="Kép 40">
            <a:extLst>
              <a:ext uri="{FF2B5EF4-FFF2-40B4-BE49-F238E27FC236}">
                <a16:creationId xmlns:a16="http://schemas.microsoft.com/office/drawing/2014/main" id="{5146495B-B855-4BFE-A415-B1FDFBC95F7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7951" y="195332"/>
            <a:ext cx="1207409" cy="1653335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38CFF709-AC01-457D-B28C-1A600F673D81}"/>
              </a:ext>
            </a:extLst>
          </p:cNvPr>
          <p:cNvGrpSpPr/>
          <p:nvPr/>
        </p:nvGrpSpPr>
        <p:grpSpPr>
          <a:xfrm>
            <a:off x="540657" y="5159116"/>
            <a:ext cx="10934703" cy="1688371"/>
            <a:chOff x="540657" y="5188144"/>
            <a:chExt cx="10934703" cy="1688371"/>
          </a:xfrm>
        </p:grpSpPr>
        <p:pic>
          <p:nvPicPr>
            <p:cNvPr id="6" name="Google Shape;151;p21">
              <a:extLst>
                <a:ext uri="{FF2B5EF4-FFF2-40B4-BE49-F238E27FC236}">
                  <a16:creationId xmlns:a16="http://schemas.microsoft.com/office/drawing/2014/main" id="{5348E720-D768-41F4-A085-612EB863DC60}"/>
                </a:ext>
              </a:extLst>
            </p:cNvPr>
            <p:cNvPicPr preferRelativeResize="0"/>
            <p:nvPr/>
          </p:nvPicPr>
          <p:blipFill rotWithShape="1">
            <a:blip r:embed="rId6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0657" y="5188144"/>
              <a:ext cx="10934703" cy="1688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53;p21">
              <a:extLst>
                <a:ext uri="{FF2B5EF4-FFF2-40B4-BE49-F238E27FC236}">
                  <a16:creationId xmlns:a16="http://schemas.microsoft.com/office/drawing/2014/main" id="{EA82AC0B-7D56-451B-8B91-C4AC8397736B}"/>
                </a:ext>
              </a:extLst>
            </p:cNvPr>
            <p:cNvSpPr/>
            <p:nvPr/>
          </p:nvSpPr>
          <p:spPr>
            <a:xfrm>
              <a:off x="4186238" y="5337177"/>
              <a:ext cx="7073443" cy="39920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4;p21">
              <a:extLst>
                <a:ext uri="{FF2B5EF4-FFF2-40B4-BE49-F238E27FC236}">
                  <a16:creationId xmlns:a16="http://schemas.microsoft.com/office/drawing/2014/main" id="{095531D4-4816-45B7-A464-FD9D99637E02}"/>
                </a:ext>
              </a:extLst>
            </p:cNvPr>
            <p:cNvSpPr/>
            <p:nvPr/>
          </p:nvSpPr>
          <p:spPr>
            <a:xfrm>
              <a:off x="506751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55;p21">
              <a:extLst>
                <a:ext uri="{FF2B5EF4-FFF2-40B4-BE49-F238E27FC236}">
                  <a16:creationId xmlns:a16="http://schemas.microsoft.com/office/drawing/2014/main" id="{A454EEC1-FC8E-4C5B-9F89-671ECC57059E}"/>
                </a:ext>
              </a:extLst>
            </p:cNvPr>
            <p:cNvSpPr/>
            <p:nvPr/>
          </p:nvSpPr>
          <p:spPr>
            <a:xfrm>
              <a:off x="5437557" y="5442181"/>
              <a:ext cx="201117" cy="22101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6;p21">
              <a:extLst>
                <a:ext uri="{FF2B5EF4-FFF2-40B4-BE49-F238E27FC236}">
                  <a16:creationId xmlns:a16="http://schemas.microsoft.com/office/drawing/2014/main" id="{D6EEA932-CDD8-4B11-BF23-913B9D4C40D2}"/>
                </a:ext>
              </a:extLst>
            </p:cNvPr>
            <p:cNvSpPr/>
            <p:nvPr/>
          </p:nvSpPr>
          <p:spPr>
            <a:xfrm>
              <a:off x="5842140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7;p21">
              <a:extLst>
                <a:ext uri="{FF2B5EF4-FFF2-40B4-BE49-F238E27FC236}">
                  <a16:creationId xmlns:a16="http://schemas.microsoft.com/office/drawing/2014/main" id="{2ACB7F19-202B-4A9B-AFC0-3E45130F4083}"/>
                </a:ext>
              </a:extLst>
            </p:cNvPr>
            <p:cNvSpPr/>
            <p:nvPr/>
          </p:nvSpPr>
          <p:spPr>
            <a:xfrm>
              <a:off x="656693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8;p21">
              <a:extLst>
                <a:ext uri="{FF2B5EF4-FFF2-40B4-BE49-F238E27FC236}">
                  <a16:creationId xmlns:a16="http://schemas.microsoft.com/office/drawing/2014/main" id="{CD82C5B1-18E2-4325-B0CF-44727F97F37C}"/>
                </a:ext>
              </a:extLst>
            </p:cNvPr>
            <p:cNvSpPr/>
            <p:nvPr/>
          </p:nvSpPr>
          <p:spPr>
            <a:xfrm>
              <a:off x="619586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9;p21">
              <a:extLst>
                <a:ext uri="{FF2B5EF4-FFF2-40B4-BE49-F238E27FC236}">
                  <a16:creationId xmlns:a16="http://schemas.microsoft.com/office/drawing/2014/main" id="{4A570AB2-4CF6-4178-9308-461BBAD65450}"/>
                </a:ext>
              </a:extLst>
            </p:cNvPr>
            <p:cNvSpPr/>
            <p:nvPr/>
          </p:nvSpPr>
          <p:spPr>
            <a:xfrm>
              <a:off x="7709773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0;p21">
              <a:extLst>
                <a:ext uri="{FF2B5EF4-FFF2-40B4-BE49-F238E27FC236}">
                  <a16:creationId xmlns:a16="http://schemas.microsoft.com/office/drawing/2014/main" id="{64CA512E-4621-4E76-918F-5649485A105E}"/>
                </a:ext>
              </a:extLst>
            </p:cNvPr>
            <p:cNvSpPr/>
            <p:nvPr/>
          </p:nvSpPr>
          <p:spPr>
            <a:xfrm>
              <a:off x="8674265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1;p21">
              <a:extLst>
                <a:ext uri="{FF2B5EF4-FFF2-40B4-BE49-F238E27FC236}">
                  <a16:creationId xmlns:a16="http://schemas.microsoft.com/office/drawing/2014/main" id="{336E9145-9339-42C0-8AAF-734E69B069B0}"/>
                </a:ext>
              </a:extLst>
            </p:cNvPr>
            <p:cNvSpPr/>
            <p:nvPr/>
          </p:nvSpPr>
          <p:spPr>
            <a:xfrm>
              <a:off x="9049800" y="5442181"/>
              <a:ext cx="201117" cy="221019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2;p21">
              <a:extLst>
                <a:ext uri="{FF2B5EF4-FFF2-40B4-BE49-F238E27FC236}">
                  <a16:creationId xmlns:a16="http://schemas.microsoft.com/office/drawing/2014/main" id="{DFAAB4C4-C90B-469D-A2EC-46D8749D80A2}"/>
                </a:ext>
              </a:extLst>
            </p:cNvPr>
            <p:cNvSpPr/>
            <p:nvPr/>
          </p:nvSpPr>
          <p:spPr>
            <a:xfrm>
              <a:off x="9431601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;p21">
              <a:extLst>
                <a:ext uri="{FF2B5EF4-FFF2-40B4-BE49-F238E27FC236}">
                  <a16:creationId xmlns:a16="http://schemas.microsoft.com/office/drawing/2014/main" id="{E884F5F5-CF36-4A15-B56D-854D2DAC43BC}"/>
                </a:ext>
              </a:extLst>
            </p:cNvPr>
            <p:cNvSpPr/>
            <p:nvPr/>
          </p:nvSpPr>
          <p:spPr>
            <a:xfrm>
              <a:off x="9802377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4;p21">
              <a:extLst>
                <a:ext uri="{FF2B5EF4-FFF2-40B4-BE49-F238E27FC236}">
                  <a16:creationId xmlns:a16="http://schemas.microsoft.com/office/drawing/2014/main" id="{E37FDFAF-D0C6-4B77-8E0E-A06F91A16ED2}"/>
                </a:ext>
              </a:extLst>
            </p:cNvPr>
            <p:cNvSpPr/>
            <p:nvPr/>
          </p:nvSpPr>
          <p:spPr>
            <a:xfrm>
              <a:off x="1017510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5;p21">
              <a:extLst>
                <a:ext uri="{FF2B5EF4-FFF2-40B4-BE49-F238E27FC236}">
                  <a16:creationId xmlns:a16="http://schemas.microsoft.com/office/drawing/2014/main" id="{F7E1010B-CAA7-4A05-805B-4F0FCE24EE42}"/>
                </a:ext>
              </a:extLst>
            </p:cNvPr>
            <p:cNvSpPr/>
            <p:nvPr/>
          </p:nvSpPr>
          <p:spPr>
            <a:xfrm>
              <a:off x="1056695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6;p21">
              <a:extLst>
                <a:ext uri="{FF2B5EF4-FFF2-40B4-BE49-F238E27FC236}">
                  <a16:creationId xmlns:a16="http://schemas.microsoft.com/office/drawing/2014/main" id="{07A0A86F-31C9-4E7B-B8FE-9ECE15503AA5}"/>
                </a:ext>
              </a:extLst>
            </p:cNvPr>
            <p:cNvSpPr/>
            <p:nvPr/>
          </p:nvSpPr>
          <p:spPr>
            <a:xfrm>
              <a:off x="1095880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7;p21">
              <a:extLst>
                <a:ext uri="{FF2B5EF4-FFF2-40B4-BE49-F238E27FC236}">
                  <a16:creationId xmlns:a16="http://schemas.microsoft.com/office/drawing/2014/main" id="{AF69917B-73FA-49B6-831C-77382F9C61E7}"/>
                </a:ext>
              </a:extLst>
            </p:cNvPr>
            <p:cNvSpPr/>
            <p:nvPr/>
          </p:nvSpPr>
          <p:spPr>
            <a:xfrm>
              <a:off x="829775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8;p21">
              <a:extLst>
                <a:ext uri="{FF2B5EF4-FFF2-40B4-BE49-F238E27FC236}">
                  <a16:creationId xmlns:a16="http://schemas.microsoft.com/office/drawing/2014/main" id="{0C8419AD-CA7E-4E9C-9105-463F881E716C}"/>
                </a:ext>
              </a:extLst>
            </p:cNvPr>
            <p:cNvSpPr/>
            <p:nvPr/>
          </p:nvSpPr>
          <p:spPr>
            <a:xfrm>
              <a:off x="694397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9;p21">
              <a:extLst>
                <a:ext uri="{FF2B5EF4-FFF2-40B4-BE49-F238E27FC236}">
                  <a16:creationId xmlns:a16="http://schemas.microsoft.com/office/drawing/2014/main" id="{D87FDCB1-A745-4A66-853D-1116B3F77D47}"/>
                </a:ext>
              </a:extLst>
            </p:cNvPr>
            <p:cNvSpPr/>
            <p:nvPr/>
          </p:nvSpPr>
          <p:spPr>
            <a:xfrm>
              <a:off x="7309993" y="5442181"/>
              <a:ext cx="201117" cy="221019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4;p21">
              <a:extLst>
                <a:ext uri="{FF2B5EF4-FFF2-40B4-BE49-F238E27FC236}">
                  <a16:creationId xmlns:a16="http://schemas.microsoft.com/office/drawing/2014/main" id="{EB2655CA-AA83-43F9-AE0C-10175D6B1989}"/>
                </a:ext>
              </a:extLst>
            </p:cNvPr>
            <p:cNvSpPr/>
            <p:nvPr/>
          </p:nvSpPr>
          <p:spPr>
            <a:xfrm>
              <a:off x="429111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4;p21">
              <a:extLst>
                <a:ext uri="{FF2B5EF4-FFF2-40B4-BE49-F238E27FC236}">
                  <a16:creationId xmlns:a16="http://schemas.microsoft.com/office/drawing/2014/main" id="{15B8C5DE-1417-4337-AC3D-0C7140ABC2FE}"/>
                </a:ext>
              </a:extLst>
            </p:cNvPr>
            <p:cNvSpPr/>
            <p:nvPr/>
          </p:nvSpPr>
          <p:spPr>
            <a:xfrm>
              <a:off x="467608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4753A13A-170C-4ADC-B3DD-E93692593729}"/>
              </a:ext>
            </a:extLst>
          </p:cNvPr>
          <p:cNvSpPr/>
          <p:nvPr/>
        </p:nvSpPr>
        <p:spPr>
          <a:xfrm>
            <a:off x="4851400" y="4587874"/>
            <a:ext cx="701675" cy="952501"/>
          </a:xfrm>
          <a:custGeom>
            <a:avLst/>
            <a:gdLst>
              <a:gd name="connsiteX0" fmla="*/ 698500 w 698500"/>
              <a:gd name="connsiteY0" fmla="*/ 939800 h 939800"/>
              <a:gd name="connsiteX1" fmla="*/ 330200 w 698500"/>
              <a:gd name="connsiteY1" fmla="*/ 266700 h 939800"/>
              <a:gd name="connsiteX2" fmla="*/ 0 w 698500"/>
              <a:gd name="connsiteY2" fmla="*/ 0 h 93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0" h="939800">
                <a:moveTo>
                  <a:pt x="698500" y="939800"/>
                </a:moveTo>
                <a:cubicBezTo>
                  <a:pt x="572558" y="681566"/>
                  <a:pt x="446617" y="423333"/>
                  <a:pt x="330200" y="266700"/>
                </a:cubicBezTo>
                <a:cubicBezTo>
                  <a:pt x="213783" y="110067"/>
                  <a:pt x="106891" y="55033"/>
                  <a:pt x="0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61140895-0FEE-4DF9-AD36-53696024747E}"/>
              </a:ext>
            </a:extLst>
          </p:cNvPr>
          <p:cNvSpPr/>
          <p:nvPr/>
        </p:nvSpPr>
        <p:spPr>
          <a:xfrm>
            <a:off x="3084616" y="2044700"/>
            <a:ext cx="738084" cy="2540000"/>
          </a:xfrm>
          <a:custGeom>
            <a:avLst/>
            <a:gdLst>
              <a:gd name="connsiteX0" fmla="*/ 738084 w 738084"/>
              <a:gd name="connsiteY0" fmla="*/ 2540000 h 2540000"/>
              <a:gd name="connsiteX1" fmla="*/ 1484 w 738084"/>
              <a:gd name="connsiteY1" fmla="*/ 1358900 h 2540000"/>
              <a:gd name="connsiteX2" fmla="*/ 585684 w 738084"/>
              <a:gd name="connsiteY2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84" h="2540000">
                <a:moveTo>
                  <a:pt x="738084" y="2540000"/>
                </a:moveTo>
                <a:cubicBezTo>
                  <a:pt x="382484" y="2161116"/>
                  <a:pt x="26884" y="1782233"/>
                  <a:pt x="1484" y="1358900"/>
                </a:cubicBezTo>
                <a:cubicBezTo>
                  <a:pt x="-23916" y="935567"/>
                  <a:pt x="280884" y="467783"/>
                  <a:pt x="585684" y="0"/>
                </a:cubicBezTo>
              </a:path>
            </a:pathLst>
          </a:cu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46FAFBE1-4337-4EC0-8524-340910614085}"/>
              </a:ext>
            </a:extLst>
          </p:cNvPr>
          <p:cNvSpPr/>
          <p:nvPr/>
        </p:nvSpPr>
        <p:spPr>
          <a:xfrm>
            <a:off x="4448175" y="1977617"/>
            <a:ext cx="1847850" cy="3537358"/>
          </a:xfrm>
          <a:custGeom>
            <a:avLst/>
            <a:gdLst>
              <a:gd name="connsiteX0" fmla="*/ 0 w 1847850"/>
              <a:gd name="connsiteY0" fmla="*/ 60733 h 3537358"/>
              <a:gd name="connsiteX1" fmla="*/ 952500 w 1847850"/>
              <a:gd name="connsiteY1" fmla="*/ 470308 h 3537358"/>
              <a:gd name="connsiteX2" fmla="*/ 1847850 w 1847850"/>
              <a:gd name="connsiteY2" fmla="*/ 3537358 h 353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7850" h="3537358">
                <a:moveTo>
                  <a:pt x="0" y="60733"/>
                </a:moveTo>
                <a:cubicBezTo>
                  <a:pt x="322262" y="-24199"/>
                  <a:pt x="644525" y="-109130"/>
                  <a:pt x="952500" y="470308"/>
                </a:cubicBezTo>
                <a:cubicBezTo>
                  <a:pt x="1260475" y="1049746"/>
                  <a:pt x="1554162" y="2293552"/>
                  <a:pt x="1847850" y="3537358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9961A2C5-3FC6-41FF-B894-15DCE32DE3CB}"/>
              </a:ext>
            </a:extLst>
          </p:cNvPr>
          <p:cNvSpPr/>
          <p:nvPr/>
        </p:nvSpPr>
        <p:spPr>
          <a:xfrm>
            <a:off x="10260281" y="2018805"/>
            <a:ext cx="406886" cy="3515096"/>
          </a:xfrm>
          <a:custGeom>
            <a:avLst/>
            <a:gdLst>
              <a:gd name="connsiteX0" fmla="*/ 0 w 406886"/>
              <a:gd name="connsiteY0" fmla="*/ 3515096 h 3515096"/>
              <a:gd name="connsiteX1" fmla="*/ 403761 w 406886"/>
              <a:gd name="connsiteY1" fmla="*/ 1472540 h 3515096"/>
              <a:gd name="connsiteX2" fmla="*/ 154379 w 406886"/>
              <a:gd name="connsiteY2" fmla="*/ 0 h 351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886" h="3515096">
                <a:moveTo>
                  <a:pt x="0" y="3515096"/>
                </a:moveTo>
                <a:cubicBezTo>
                  <a:pt x="189015" y="2786742"/>
                  <a:pt x="378031" y="2058389"/>
                  <a:pt x="403761" y="1472540"/>
                </a:cubicBezTo>
                <a:cubicBezTo>
                  <a:pt x="429491" y="886691"/>
                  <a:pt x="291935" y="443345"/>
                  <a:pt x="154379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3" name="Cím 1">
            <a:extLst>
              <a:ext uri="{FF2B5EF4-FFF2-40B4-BE49-F238E27FC236}">
                <a16:creationId xmlns:a16="http://schemas.microsoft.com/office/drawing/2014/main" id="{B88BF27A-D46B-4197-93C8-9B3329CE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" y="18299"/>
            <a:ext cx="2994267" cy="3401647"/>
          </a:xfrm>
        </p:spPr>
        <p:txBody>
          <a:bodyPr anchor="t">
            <a:normAutofit/>
          </a:bodyPr>
          <a:lstStyle/>
          <a:p>
            <a:r>
              <a:rPr lang="hu-HU" dirty="0"/>
              <a:t>The LED </a:t>
            </a:r>
            <a:r>
              <a:rPr lang="hu-HU" dirty="0" err="1"/>
              <a:t>turning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/</a:t>
            </a:r>
            <a:r>
              <a:rPr lang="hu-HU" dirty="0" err="1"/>
              <a:t>off</a:t>
            </a:r>
            <a:r>
              <a:rPr lang="hu-HU" dirty="0"/>
              <a:t> </a:t>
            </a:r>
            <a:r>
              <a:rPr lang="hu-HU" dirty="0" err="1"/>
              <a:t>based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rhythm</a:t>
            </a:r>
            <a:endParaRPr lang="hu-HU" dirty="0"/>
          </a:p>
        </p:txBody>
      </p:sp>
      <p:sp>
        <p:nvSpPr>
          <p:cNvPr id="75" name="Google Shape;173;p21">
            <a:extLst>
              <a:ext uri="{FF2B5EF4-FFF2-40B4-BE49-F238E27FC236}">
                <a16:creationId xmlns:a16="http://schemas.microsoft.com/office/drawing/2014/main" id="{DFD8CB55-B555-4831-AD2C-F5E36AD46BC5}"/>
              </a:ext>
            </a:extLst>
          </p:cNvPr>
          <p:cNvSpPr/>
          <p:nvPr/>
        </p:nvSpPr>
        <p:spPr>
          <a:xfrm>
            <a:off x="10303440" y="960372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sp>
        <p:nvSpPr>
          <p:cNvPr id="78" name="Google Shape;172;p21">
            <a:extLst>
              <a:ext uri="{FF2B5EF4-FFF2-40B4-BE49-F238E27FC236}">
                <a16:creationId xmlns:a16="http://schemas.microsoft.com/office/drawing/2014/main" id="{0A3AB43D-F686-468F-AC23-F770AFDEE232}"/>
              </a:ext>
            </a:extLst>
          </p:cNvPr>
          <p:cNvSpPr/>
          <p:nvPr/>
        </p:nvSpPr>
        <p:spPr>
          <a:xfrm>
            <a:off x="10740080" y="1565902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80" name="Szövegdoboz 79">
            <a:extLst>
              <a:ext uri="{FF2B5EF4-FFF2-40B4-BE49-F238E27FC236}">
                <a16:creationId xmlns:a16="http://schemas.microsoft.com/office/drawing/2014/main" id="{3EE5E3C3-48C1-4A07-A3F3-3E44CCA76A4C}"/>
              </a:ext>
            </a:extLst>
          </p:cNvPr>
          <p:cNvSpPr txBox="1"/>
          <p:nvPr/>
        </p:nvSpPr>
        <p:spPr>
          <a:xfrm>
            <a:off x="11159555" y="3277418"/>
            <a:ext cx="946340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220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63" name="Nyíl: balra mutató 62">
            <a:extLst>
              <a:ext uri="{FF2B5EF4-FFF2-40B4-BE49-F238E27FC236}">
                <a16:creationId xmlns:a16="http://schemas.microsoft.com/office/drawing/2014/main" id="{508ED7DA-CADF-4EC2-A913-537F4B8F8CF8}"/>
              </a:ext>
            </a:extLst>
          </p:cNvPr>
          <p:cNvSpPr/>
          <p:nvPr/>
        </p:nvSpPr>
        <p:spPr>
          <a:xfrm rot="12085728" flipV="1">
            <a:off x="530174" y="4716846"/>
            <a:ext cx="2050607" cy="979183"/>
          </a:xfrm>
          <a:prstGeom prst="leftArrow">
            <a:avLst/>
          </a:prstGeom>
          <a:solidFill>
            <a:srgbClr val="EACD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b="1" dirty="0" err="1">
                <a:solidFill>
                  <a:srgbClr val="C00000"/>
                </a:solidFill>
              </a:rPr>
              <a:t>reset</a:t>
            </a:r>
            <a:endParaRPr lang="hu-H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975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82282" y="927100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5" name="Picture 4" descr="Breadboard price clearance">
            <a:extLst>
              <a:ext uri="{FF2B5EF4-FFF2-40B4-BE49-F238E27FC236}">
                <a16:creationId xmlns:a16="http://schemas.microsoft.com/office/drawing/2014/main" id="{AEDFF393-9029-4FBD-B79C-31DFE8D0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21"/>
                    </a14:imgEffect>
                    <a14:imgEffect>
                      <a14:saturation sat="109000"/>
                    </a14:imgEffect>
                    <a14:imgEffect>
                      <a14:brightnessContrast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 rot="10800000">
            <a:off x="3003291" y="-1"/>
            <a:ext cx="8731149" cy="530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171;p21">
            <a:extLst>
              <a:ext uri="{FF2B5EF4-FFF2-40B4-BE49-F238E27FC236}">
                <a16:creationId xmlns:a16="http://schemas.microsoft.com/office/drawing/2014/main" id="{A2FA89A2-30D3-4A6D-85D1-F709F0ED927B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64" y="-368300"/>
            <a:ext cx="2304328" cy="199316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72;p21">
            <a:extLst>
              <a:ext uri="{FF2B5EF4-FFF2-40B4-BE49-F238E27FC236}">
                <a16:creationId xmlns:a16="http://schemas.microsoft.com/office/drawing/2014/main" id="{11EBD8B3-FE13-4119-A410-A9E17D642E43}"/>
              </a:ext>
            </a:extLst>
          </p:cNvPr>
          <p:cNvSpPr/>
          <p:nvPr/>
        </p:nvSpPr>
        <p:spPr>
          <a:xfrm>
            <a:off x="3452872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31" name="Google Shape;173;p21">
            <a:extLst>
              <a:ext uri="{FF2B5EF4-FFF2-40B4-BE49-F238E27FC236}">
                <a16:creationId xmlns:a16="http://schemas.microsoft.com/office/drawing/2014/main" id="{D4F78F4F-43C9-49B5-8C63-A9074673FBF6}"/>
              </a:ext>
            </a:extLst>
          </p:cNvPr>
          <p:cNvSpPr/>
          <p:nvPr/>
        </p:nvSpPr>
        <p:spPr>
          <a:xfrm>
            <a:off x="4344691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grpSp>
        <p:nvGrpSpPr>
          <p:cNvPr id="36" name="Csoportba foglalás 35">
            <a:extLst>
              <a:ext uri="{FF2B5EF4-FFF2-40B4-BE49-F238E27FC236}">
                <a16:creationId xmlns:a16="http://schemas.microsoft.com/office/drawing/2014/main" id="{2855726B-509B-4075-AA42-155964A82924}"/>
              </a:ext>
            </a:extLst>
          </p:cNvPr>
          <p:cNvGrpSpPr/>
          <p:nvPr/>
        </p:nvGrpSpPr>
        <p:grpSpPr>
          <a:xfrm rot="173551">
            <a:off x="10982908" y="1997133"/>
            <a:ext cx="298530" cy="2559444"/>
            <a:chOff x="9805451" y="908088"/>
            <a:chExt cx="361835" cy="1801563"/>
          </a:xfrm>
        </p:grpSpPr>
        <p:sp>
          <p:nvSpPr>
            <p:cNvPr id="37" name="Téglalap 36">
              <a:extLst>
                <a:ext uri="{FF2B5EF4-FFF2-40B4-BE49-F238E27FC236}">
                  <a16:creationId xmlns:a16="http://schemas.microsoft.com/office/drawing/2014/main" id="{AFBA9F20-0C26-4EDD-BC4D-B23CD6266DC2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38" name="Egyenes összekötő 37">
              <a:extLst>
                <a:ext uri="{FF2B5EF4-FFF2-40B4-BE49-F238E27FC236}">
                  <a16:creationId xmlns:a16="http://schemas.microsoft.com/office/drawing/2014/main" id="{0443D6B3-9FA6-4090-99A2-4EBA0F6638C2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gyenes összekötő 38">
              <a:extLst>
                <a:ext uri="{FF2B5EF4-FFF2-40B4-BE49-F238E27FC236}">
                  <a16:creationId xmlns:a16="http://schemas.microsoft.com/office/drawing/2014/main" id="{AE1C16E9-06B3-416D-98AF-BEC33AFD28EF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B1B25321-54CF-4B5A-9263-BE8D51A9302A}"/>
              </a:ext>
            </a:extLst>
          </p:cNvPr>
          <p:cNvSpPr txBox="1"/>
          <p:nvPr/>
        </p:nvSpPr>
        <p:spPr>
          <a:xfrm>
            <a:off x="6971893" y="5082422"/>
            <a:ext cx="765200" cy="467239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39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pic>
        <p:nvPicPr>
          <p:cNvPr id="41" name="Kép 40">
            <a:extLst>
              <a:ext uri="{FF2B5EF4-FFF2-40B4-BE49-F238E27FC236}">
                <a16:creationId xmlns:a16="http://schemas.microsoft.com/office/drawing/2014/main" id="{5146495B-B855-4BFE-A415-B1FDFBC95F7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7951" y="195332"/>
            <a:ext cx="1207409" cy="1653335"/>
          </a:xfrm>
          <a:prstGeom prst="rect">
            <a:avLst/>
          </a:prstGeom>
        </p:spPr>
      </p:pic>
      <p:pic>
        <p:nvPicPr>
          <p:cNvPr id="42" name="Kép 41">
            <a:extLst>
              <a:ext uri="{FF2B5EF4-FFF2-40B4-BE49-F238E27FC236}">
                <a16:creationId xmlns:a16="http://schemas.microsoft.com/office/drawing/2014/main" id="{0DA74C66-5495-4751-AA70-F3192CC100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9378" y="207733"/>
            <a:ext cx="1207409" cy="1653335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38CFF709-AC01-457D-B28C-1A600F673D81}"/>
              </a:ext>
            </a:extLst>
          </p:cNvPr>
          <p:cNvGrpSpPr/>
          <p:nvPr/>
        </p:nvGrpSpPr>
        <p:grpSpPr>
          <a:xfrm>
            <a:off x="540657" y="5159116"/>
            <a:ext cx="10934703" cy="1688371"/>
            <a:chOff x="540657" y="5188144"/>
            <a:chExt cx="10934703" cy="1688371"/>
          </a:xfrm>
        </p:grpSpPr>
        <p:pic>
          <p:nvPicPr>
            <p:cNvPr id="6" name="Google Shape;151;p21">
              <a:extLst>
                <a:ext uri="{FF2B5EF4-FFF2-40B4-BE49-F238E27FC236}">
                  <a16:creationId xmlns:a16="http://schemas.microsoft.com/office/drawing/2014/main" id="{5348E720-D768-41F4-A085-612EB863DC60}"/>
                </a:ext>
              </a:extLst>
            </p:cNvPr>
            <p:cNvPicPr preferRelativeResize="0"/>
            <p:nvPr/>
          </p:nvPicPr>
          <p:blipFill rotWithShape="1">
            <a:blip r:embed="rId7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0657" y="5188144"/>
              <a:ext cx="10934703" cy="1688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53;p21">
              <a:extLst>
                <a:ext uri="{FF2B5EF4-FFF2-40B4-BE49-F238E27FC236}">
                  <a16:creationId xmlns:a16="http://schemas.microsoft.com/office/drawing/2014/main" id="{EA82AC0B-7D56-451B-8B91-C4AC8397736B}"/>
                </a:ext>
              </a:extLst>
            </p:cNvPr>
            <p:cNvSpPr/>
            <p:nvPr/>
          </p:nvSpPr>
          <p:spPr>
            <a:xfrm>
              <a:off x="4186238" y="5337177"/>
              <a:ext cx="7073443" cy="39920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4;p21">
              <a:extLst>
                <a:ext uri="{FF2B5EF4-FFF2-40B4-BE49-F238E27FC236}">
                  <a16:creationId xmlns:a16="http://schemas.microsoft.com/office/drawing/2014/main" id="{095531D4-4816-45B7-A464-FD9D99637E02}"/>
                </a:ext>
              </a:extLst>
            </p:cNvPr>
            <p:cNvSpPr/>
            <p:nvPr/>
          </p:nvSpPr>
          <p:spPr>
            <a:xfrm>
              <a:off x="506751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55;p21">
              <a:extLst>
                <a:ext uri="{FF2B5EF4-FFF2-40B4-BE49-F238E27FC236}">
                  <a16:creationId xmlns:a16="http://schemas.microsoft.com/office/drawing/2014/main" id="{A454EEC1-FC8E-4C5B-9F89-671ECC57059E}"/>
                </a:ext>
              </a:extLst>
            </p:cNvPr>
            <p:cNvSpPr/>
            <p:nvPr/>
          </p:nvSpPr>
          <p:spPr>
            <a:xfrm>
              <a:off x="5437557" y="5442181"/>
              <a:ext cx="201117" cy="22101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6;p21">
              <a:extLst>
                <a:ext uri="{FF2B5EF4-FFF2-40B4-BE49-F238E27FC236}">
                  <a16:creationId xmlns:a16="http://schemas.microsoft.com/office/drawing/2014/main" id="{D6EEA932-CDD8-4B11-BF23-913B9D4C40D2}"/>
                </a:ext>
              </a:extLst>
            </p:cNvPr>
            <p:cNvSpPr/>
            <p:nvPr/>
          </p:nvSpPr>
          <p:spPr>
            <a:xfrm>
              <a:off x="5842140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7;p21">
              <a:extLst>
                <a:ext uri="{FF2B5EF4-FFF2-40B4-BE49-F238E27FC236}">
                  <a16:creationId xmlns:a16="http://schemas.microsoft.com/office/drawing/2014/main" id="{2ACB7F19-202B-4A9B-AFC0-3E45130F4083}"/>
                </a:ext>
              </a:extLst>
            </p:cNvPr>
            <p:cNvSpPr/>
            <p:nvPr/>
          </p:nvSpPr>
          <p:spPr>
            <a:xfrm>
              <a:off x="656693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8;p21">
              <a:extLst>
                <a:ext uri="{FF2B5EF4-FFF2-40B4-BE49-F238E27FC236}">
                  <a16:creationId xmlns:a16="http://schemas.microsoft.com/office/drawing/2014/main" id="{CD82C5B1-18E2-4325-B0CF-44727F97F37C}"/>
                </a:ext>
              </a:extLst>
            </p:cNvPr>
            <p:cNvSpPr/>
            <p:nvPr/>
          </p:nvSpPr>
          <p:spPr>
            <a:xfrm>
              <a:off x="619586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9;p21">
              <a:extLst>
                <a:ext uri="{FF2B5EF4-FFF2-40B4-BE49-F238E27FC236}">
                  <a16:creationId xmlns:a16="http://schemas.microsoft.com/office/drawing/2014/main" id="{4A570AB2-4CF6-4178-9308-461BBAD65450}"/>
                </a:ext>
              </a:extLst>
            </p:cNvPr>
            <p:cNvSpPr/>
            <p:nvPr/>
          </p:nvSpPr>
          <p:spPr>
            <a:xfrm>
              <a:off x="7709773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0;p21">
              <a:extLst>
                <a:ext uri="{FF2B5EF4-FFF2-40B4-BE49-F238E27FC236}">
                  <a16:creationId xmlns:a16="http://schemas.microsoft.com/office/drawing/2014/main" id="{64CA512E-4621-4E76-918F-5649485A105E}"/>
                </a:ext>
              </a:extLst>
            </p:cNvPr>
            <p:cNvSpPr/>
            <p:nvPr/>
          </p:nvSpPr>
          <p:spPr>
            <a:xfrm>
              <a:off x="8674265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1;p21">
              <a:extLst>
                <a:ext uri="{FF2B5EF4-FFF2-40B4-BE49-F238E27FC236}">
                  <a16:creationId xmlns:a16="http://schemas.microsoft.com/office/drawing/2014/main" id="{336E9145-9339-42C0-8AAF-734E69B069B0}"/>
                </a:ext>
              </a:extLst>
            </p:cNvPr>
            <p:cNvSpPr/>
            <p:nvPr/>
          </p:nvSpPr>
          <p:spPr>
            <a:xfrm>
              <a:off x="9049800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2;p21">
              <a:extLst>
                <a:ext uri="{FF2B5EF4-FFF2-40B4-BE49-F238E27FC236}">
                  <a16:creationId xmlns:a16="http://schemas.microsoft.com/office/drawing/2014/main" id="{DFAAB4C4-C90B-469D-A2EC-46D8749D80A2}"/>
                </a:ext>
              </a:extLst>
            </p:cNvPr>
            <p:cNvSpPr/>
            <p:nvPr/>
          </p:nvSpPr>
          <p:spPr>
            <a:xfrm>
              <a:off x="9431601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;p21">
              <a:extLst>
                <a:ext uri="{FF2B5EF4-FFF2-40B4-BE49-F238E27FC236}">
                  <a16:creationId xmlns:a16="http://schemas.microsoft.com/office/drawing/2014/main" id="{E884F5F5-CF36-4A15-B56D-854D2DAC43BC}"/>
                </a:ext>
              </a:extLst>
            </p:cNvPr>
            <p:cNvSpPr/>
            <p:nvPr/>
          </p:nvSpPr>
          <p:spPr>
            <a:xfrm>
              <a:off x="9802377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4;p21">
              <a:extLst>
                <a:ext uri="{FF2B5EF4-FFF2-40B4-BE49-F238E27FC236}">
                  <a16:creationId xmlns:a16="http://schemas.microsoft.com/office/drawing/2014/main" id="{E37FDFAF-D0C6-4B77-8E0E-A06F91A16ED2}"/>
                </a:ext>
              </a:extLst>
            </p:cNvPr>
            <p:cNvSpPr/>
            <p:nvPr/>
          </p:nvSpPr>
          <p:spPr>
            <a:xfrm>
              <a:off x="1017510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5;p21">
              <a:extLst>
                <a:ext uri="{FF2B5EF4-FFF2-40B4-BE49-F238E27FC236}">
                  <a16:creationId xmlns:a16="http://schemas.microsoft.com/office/drawing/2014/main" id="{F7E1010B-CAA7-4A05-805B-4F0FCE24EE42}"/>
                </a:ext>
              </a:extLst>
            </p:cNvPr>
            <p:cNvSpPr/>
            <p:nvPr/>
          </p:nvSpPr>
          <p:spPr>
            <a:xfrm>
              <a:off x="1056695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6;p21">
              <a:extLst>
                <a:ext uri="{FF2B5EF4-FFF2-40B4-BE49-F238E27FC236}">
                  <a16:creationId xmlns:a16="http://schemas.microsoft.com/office/drawing/2014/main" id="{07A0A86F-31C9-4E7B-B8FE-9ECE15503AA5}"/>
                </a:ext>
              </a:extLst>
            </p:cNvPr>
            <p:cNvSpPr/>
            <p:nvPr/>
          </p:nvSpPr>
          <p:spPr>
            <a:xfrm>
              <a:off x="1095880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7;p21">
              <a:extLst>
                <a:ext uri="{FF2B5EF4-FFF2-40B4-BE49-F238E27FC236}">
                  <a16:creationId xmlns:a16="http://schemas.microsoft.com/office/drawing/2014/main" id="{AF69917B-73FA-49B6-831C-77382F9C61E7}"/>
                </a:ext>
              </a:extLst>
            </p:cNvPr>
            <p:cNvSpPr/>
            <p:nvPr/>
          </p:nvSpPr>
          <p:spPr>
            <a:xfrm>
              <a:off x="829775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8;p21">
              <a:extLst>
                <a:ext uri="{FF2B5EF4-FFF2-40B4-BE49-F238E27FC236}">
                  <a16:creationId xmlns:a16="http://schemas.microsoft.com/office/drawing/2014/main" id="{0C8419AD-CA7E-4E9C-9105-463F881E716C}"/>
                </a:ext>
              </a:extLst>
            </p:cNvPr>
            <p:cNvSpPr/>
            <p:nvPr/>
          </p:nvSpPr>
          <p:spPr>
            <a:xfrm>
              <a:off x="694397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9;p21">
              <a:extLst>
                <a:ext uri="{FF2B5EF4-FFF2-40B4-BE49-F238E27FC236}">
                  <a16:creationId xmlns:a16="http://schemas.microsoft.com/office/drawing/2014/main" id="{D87FDCB1-A745-4A66-853D-1116B3F77D47}"/>
                </a:ext>
              </a:extLst>
            </p:cNvPr>
            <p:cNvSpPr/>
            <p:nvPr/>
          </p:nvSpPr>
          <p:spPr>
            <a:xfrm>
              <a:off x="7309993" y="5442181"/>
              <a:ext cx="201117" cy="221019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4;p21">
              <a:extLst>
                <a:ext uri="{FF2B5EF4-FFF2-40B4-BE49-F238E27FC236}">
                  <a16:creationId xmlns:a16="http://schemas.microsoft.com/office/drawing/2014/main" id="{EB2655CA-AA83-43F9-AE0C-10175D6B1989}"/>
                </a:ext>
              </a:extLst>
            </p:cNvPr>
            <p:cNvSpPr/>
            <p:nvPr/>
          </p:nvSpPr>
          <p:spPr>
            <a:xfrm>
              <a:off x="429111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4;p21">
              <a:extLst>
                <a:ext uri="{FF2B5EF4-FFF2-40B4-BE49-F238E27FC236}">
                  <a16:creationId xmlns:a16="http://schemas.microsoft.com/office/drawing/2014/main" id="{15B8C5DE-1417-4337-AC3D-0C7140ABC2FE}"/>
                </a:ext>
              </a:extLst>
            </p:cNvPr>
            <p:cNvSpPr/>
            <p:nvPr/>
          </p:nvSpPr>
          <p:spPr>
            <a:xfrm>
              <a:off x="467608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4753A13A-170C-4ADC-B3DD-E93692593729}"/>
              </a:ext>
            </a:extLst>
          </p:cNvPr>
          <p:cNvSpPr/>
          <p:nvPr/>
        </p:nvSpPr>
        <p:spPr>
          <a:xfrm>
            <a:off x="4851400" y="4587874"/>
            <a:ext cx="701675" cy="952501"/>
          </a:xfrm>
          <a:custGeom>
            <a:avLst/>
            <a:gdLst>
              <a:gd name="connsiteX0" fmla="*/ 698500 w 698500"/>
              <a:gd name="connsiteY0" fmla="*/ 939800 h 939800"/>
              <a:gd name="connsiteX1" fmla="*/ 330200 w 698500"/>
              <a:gd name="connsiteY1" fmla="*/ 266700 h 939800"/>
              <a:gd name="connsiteX2" fmla="*/ 0 w 698500"/>
              <a:gd name="connsiteY2" fmla="*/ 0 h 93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0" h="939800">
                <a:moveTo>
                  <a:pt x="698500" y="939800"/>
                </a:moveTo>
                <a:cubicBezTo>
                  <a:pt x="572558" y="681566"/>
                  <a:pt x="446617" y="423333"/>
                  <a:pt x="330200" y="266700"/>
                </a:cubicBezTo>
                <a:cubicBezTo>
                  <a:pt x="213783" y="110067"/>
                  <a:pt x="106891" y="55033"/>
                  <a:pt x="0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61140895-0FEE-4DF9-AD36-53696024747E}"/>
              </a:ext>
            </a:extLst>
          </p:cNvPr>
          <p:cNvSpPr/>
          <p:nvPr/>
        </p:nvSpPr>
        <p:spPr>
          <a:xfrm>
            <a:off x="3084616" y="2044700"/>
            <a:ext cx="738084" cy="2540000"/>
          </a:xfrm>
          <a:custGeom>
            <a:avLst/>
            <a:gdLst>
              <a:gd name="connsiteX0" fmla="*/ 738084 w 738084"/>
              <a:gd name="connsiteY0" fmla="*/ 2540000 h 2540000"/>
              <a:gd name="connsiteX1" fmla="*/ 1484 w 738084"/>
              <a:gd name="connsiteY1" fmla="*/ 1358900 h 2540000"/>
              <a:gd name="connsiteX2" fmla="*/ 585684 w 738084"/>
              <a:gd name="connsiteY2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84" h="2540000">
                <a:moveTo>
                  <a:pt x="738084" y="2540000"/>
                </a:moveTo>
                <a:cubicBezTo>
                  <a:pt x="382484" y="2161116"/>
                  <a:pt x="26884" y="1782233"/>
                  <a:pt x="1484" y="1358900"/>
                </a:cubicBezTo>
                <a:cubicBezTo>
                  <a:pt x="-23916" y="935567"/>
                  <a:pt x="280884" y="467783"/>
                  <a:pt x="585684" y="0"/>
                </a:cubicBezTo>
              </a:path>
            </a:pathLst>
          </a:cu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46FAFBE1-4337-4EC0-8524-340910614085}"/>
              </a:ext>
            </a:extLst>
          </p:cNvPr>
          <p:cNvSpPr/>
          <p:nvPr/>
        </p:nvSpPr>
        <p:spPr>
          <a:xfrm>
            <a:off x="4448175" y="1977617"/>
            <a:ext cx="1847850" cy="3537358"/>
          </a:xfrm>
          <a:custGeom>
            <a:avLst/>
            <a:gdLst>
              <a:gd name="connsiteX0" fmla="*/ 0 w 1847850"/>
              <a:gd name="connsiteY0" fmla="*/ 60733 h 3537358"/>
              <a:gd name="connsiteX1" fmla="*/ 952500 w 1847850"/>
              <a:gd name="connsiteY1" fmla="*/ 470308 h 3537358"/>
              <a:gd name="connsiteX2" fmla="*/ 1847850 w 1847850"/>
              <a:gd name="connsiteY2" fmla="*/ 3537358 h 353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7850" h="3537358">
                <a:moveTo>
                  <a:pt x="0" y="60733"/>
                </a:moveTo>
                <a:cubicBezTo>
                  <a:pt x="322262" y="-24199"/>
                  <a:pt x="644525" y="-109130"/>
                  <a:pt x="952500" y="470308"/>
                </a:cubicBezTo>
                <a:cubicBezTo>
                  <a:pt x="1260475" y="1049746"/>
                  <a:pt x="1554162" y="2293552"/>
                  <a:pt x="1847850" y="3537358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49" name="Csoportba foglalás 48">
            <a:extLst>
              <a:ext uri="{FF2B5EF4-FFF2-40B4-BE49-F238E27FC236}">
                <a16:creationId xmlns:a16="http://schemas.microsoft.com/office/drawing/2014/main" id="{452C6AA9-F7AB-4A62-AF3E-FFF80D2B66B8}"/>
              </a:ext>
            </a:extLst>
          </p:cNvPr>
          <p:cNvGrpSpPr/>
          <p:nvPr/>
        </p:nvGrpSpPr>
        <p:grpSpPr>
          <a:xfrm rot="21445297">
            <a:off x="9819160" y="2019836"/>
            <a:ext cx="298530" cy="2559444"/>
            <a:chOff x="9805451" y="908088"/>
            <a:chExt cx="361835" cy="1801563"/>
          </a:xfrm>
        </p:grpSpPr>
        <p:sp>
          <p:nvSpPr>
            <p:cNvPr id="50" name="Téglalap 49">
              <a:extLst>
                <a:ext uri="{FF2B5EF4-FFF2-40B4-BE49-F238E27FC236}">
                  <a16:creationId xmlns:a16="http://schemas.microsoft.com/office/drawing/2014/main" id="{59356568-CB80-4F16-B0DC-32F28A44E32D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51" name="Egyenes összekötő 50">
              <a:extLst>
                <a:ext uri="{FF2B5EF4-FFF2-40B4-BE49-F238E27FC236}">
                  <a16:creationId xmlns:a16="http://schemas.microsoft.com/office/drawing/2014/main" id="{93DAEECE-0424-4CB4-B008-DD868D5D35E2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gyenes összekötő 51">
              <a:extLst>
                <a:ext uri="{FF2B5EF4-FFF2-40B4-BE49-F238E27FC236}">
                  <a16:creationId xmlns:a16="http://schemas.microsoft.com/office/drawing/2014/main" id="{CD757303-F01F-4875-84C1-422B757B713D}"/>
                </a:ext>
              </a:extLst>
            </p:cNvPr>
            <p:cNvCxnSpPr>
              <a:cxnSpLocks/>
              <a:endCxn id="50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Szabadkézi sokszög: alakzat 52">
            <a:extLst>
              <a:ext uri="{FF2B5EF4-FFF2-40B4-BE49-F238E27FC236}">
                <a16:creationId xmlns:a16="http://schemas.microsoft.com/office/drawing/2014/main" id="{FCD90E14-08EE-4353-8126-7617B2B5B2DD}"/>
              </a:ext>
            </a:extLst>
          </p:cNvPr>
          <p:cNvSpPr/>
          <p:nvPr/>
        </p:nvSpPr>
        <p:spPr>
          <a:xfrm>
            <a:off x="8692619" y="2018805"/>
            <a:ext cx="463256" cy="3491346"/>
          </a:xfrm>
          <a:custGeom>
            <a:avLst/>
            <a:gdLst>
              <a:gd name="connsiteX0" fmla="*/ 463256 w 463256"/>
              <a:gd name="connsiteY0" fmla="*/ 3491346 h 3491346"/>
              <a:gd name="connsiteX1" fmla="*/ 119 w 463256"/>
              <a:gd name="connsiteY1" fmla="*/ 1330037 h 3491346"/>
              <a:gd name="connsiteX2" fmla="*/ 427630 w 463256"/>
              <a:gd name="connsiteY2" fmla="*/ 0 h 349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256" h="3491346">
                <a:moveTo>
                  <a:pt x="463256" y="3491346"/>
                </a:moveTo>
                <a:cubicBezTo>
                  <a:pt x="234656" y="2701637"/>
                  <a:pt x="6057" y="1911928"/>
                  <a:pt x="119" y="1330037"/>
                </a:cubicBezTo>
                <a:cubicBezTo>
                  <a:pt x="-5819" y="748146"/>
                  <a:pt x="210905" y="374073"/>
                  <a:pt x="427630" y="0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9961A2C5-3FC6-41FF-B894-15DCE32DE3CB}"/>
              </a:ext>
            </a:extLst>
          </p:cNvPr>
          <p:cNvSpPr/>
          <p:nvPr/>
        </p:nvSpPr>
        <p:spPr>
          <a:xfrm>
            <a:off x="10260281" y="2018805"/>
            <a:ext cx="406886" cy="3515096"/>
          </a:xfrm>
          <a:custGeom>
            <a:avLst/>
            <a:gdLst>
              <a:gd name="connsiteX0" fmla="*/ 0 w 406886"/>
              <a:gd name="connsiteY0" fmla="*/ 3515096 h 3515096"/>
              <a:gd name="connsiteX1" fmla="*/ 403761 w 406886"/>
              <a:gd name="connsiteY1" fmla="*/ 1472540 h 3515096"/>
              <a:gd name="connsiteX2" fmla="*/ 154379 w 406886"/>
              <a:gd name="connsiteY2" fmla="*/ 0 h 351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886" h="3515096">
                <a:moveTo>
                  <a:pt x="0" y="3515096"/>
                </a:moveTo>
                <a:cubicBezTo>
                  <a:pt x="189015" y="2786742"/>
                  <a:pt x="378031" y="2058389"/>
                  <a:pt x="403761" y="1472540"/>
                </a:cubicBezTo>
                <a:cubicBezTo>
                  <a:pt x="429491" y="886691"/>
                  <a:pt x="291935" y="443345"/>
                  <a:pt x="154379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3" name="Cím 1">
            <a:extLst>
              <a:ext uri="{FF2B5EF4-FFF2-40B4-BE49-F238E27FC236}">
                <a16:creationId xmlns:a16="http://schemas.microsoft.com/office/drawing/2014/main" id="{B88BF27A-D46B-4197-93C8-9B3329CE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" y="18299"/>
            <a:ext cx="2819691" cy="3401647"/>
          </a:xfrm>
        </p:spPr>
        <p:txBody>
          <a:bodyPr anchor="t">
            <a:normAutofit fontScale="90000"/>
          </a:bodyPr>
          <a:lstStyle/>
          <a:p>
            <a:r>
              <a:rPr lang="hu-HU" dirty="0"/>
              <a:t>The </a:t>
            </a:r>
            <a:r>
              <a:rPr lang="hu-HU" dirty="0" err="1"/>
              <a:t>LEDs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flashing</a:t>
            </a:r>
            <a:r>
              <a:rPr lang="hu-HU" dirty="0"/>
              <a:t> </a:t>
            </a:r>
            <a:r>
              <a:rPr lang="hu-HU" dirty="0" err="1"/>
              <a:t>alternately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rhythm</a:t>
            </a:r>
            <a:endParaRPr lang="hu-HU" dirty="0"/>
          </a:p>
        </p:txBody>
      </p:sp>
      <p:sp>
        <p:nvSpPr>
          <p:cNvPr id="74" name="Google Shape;173;p21">
            <a:extLst>
              <a:ext uri="{FF2B5EF4-FFF2-40B4-BE49-F238E27FC236}">
                <a16:creationId xmlns:a16="http://schemas.microsoft.com/office/drawing/2014/main" id="{246EC9AC-A4FB-46BE-86C7-FD3D03E8A013}"/>
              </a:ext>
            </a:extLst>
          </p:cNvPr>
          <p:cNvSpPr/>
          <p:nvPr/>
        </p:nvSpPr>
        <p:spPr>
          <a:xfrm>
            <a:off x="8875382" y="998446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sp>
        <p:nvSpPr>
          <p:cNvPr id="75" name="Google Shape;173;p21">
            <a:extLst>
              <a:ext uri="{FF2B5EF4-FFF2-40B4-BE49-F238E27FC236}">
                <a16:creationId xmlns:a16="http://schemas.microsoft.com/office/drawing/2014/main" id="{DFD8CB55-B555-4831-AD2C-F5E36AD46BC5}"/>
              </a:ext>
            </a:extLst>
          </p:cNvPr>
          <p:cNvSpPr/>
          <p:nvPr/>
        </p:nvSpPr>
        <p:spPr>
          <a:xfrm>
            <a:off x="10303440" y="960372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sp>
        <p:nvSpPr>
          <p:cNvPr id="77" name="Google Shape;172;p21">
            <a:extLst>
              <a:ext uri="{FF2B5EF4-FFF2-40B4-BE49-F238E27FC236}">
                <a16:creationId xmlns:a16="http://schemas.microsoft.com/office/drawing/2014/main" id="{27802D60-3153-4D6F-A6D9-AD78E1BB2BC6}"/>
              </a:ext>
            </a:extLst>
          </p:cNvPr>
          <p:cNvSpPr/>
          <p:nvPr/>
        </p:nvSpPr>
        <p:spPr>
          <a:xfrm>
            <a:off x="9465551" y="1502056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78" name="Google Shape;172;p21">
            <a:extLst>
              <a:ext uri="{FF2B5EF4-FFF2-40B4-BE49-F238E27FC236}">
                <a16:creationId xmlns:a16="http://schemas.microsoft.com/office/drawing/2014/main" id="{0A3AB43D-F686-468F-AC23-F770AFDEE232}"/>
              </a:ext>
            </a:extLst>
          </p:cNvPr>
          <p:cNvSpPr/>
          <p:nvPr/>
        </p:nvSpPr>
        <p:spPr>
          <a:xfrm>
            <a:off x="10740080" y="1565902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79" name="Szövegdoboz 78">
            <a:extLst>
              <a:ext uri="{FF2B5EF4-FFF2-40B4-BE49-F238E27FC236}">
                <a16:creationId xmlns:a16="http://schemas.microsoft.com/office/drawing/2014/main" id="{EAA61D0E-B419-4DB8-A226-1606C4109434}"/>
              </a:ext>
            </a:extLst>
          </p:cNvPr>
          <p:cNvSpPr txBox="1"/>
          <p:nvPr/>
        </p:nvSpPr>
        <p:spPr>
          <a:xfrm>
            <a:off x="8989140" y="3108271"/>
            <a:ext cx="946340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220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80" name="Szövegdoboz 79">
            <a:extLst>
              <a:ext uri="{FF2B5EF4-FFF2-40B4-BE49-F238E27FC236}">
                <a16:creationId xmlns:a16="http://schemas.microsoft.com/office/drawing/2014/main" id="{3EE5E3C3-48C1-4A07-A3F3-3E44CCA76A4C}"/>
              </a:ext>
            </a:extLst>
          </p:cNvPr>
          <p:cNvSpPr txBox="1"/>
          <p:nvPr/>
        </p:nvSpPr>
        <p:spPr>
          <a:xfrm>
            <a:off x="11159555" y="3277418"/>
            <a:ext cx="946340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220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55" name="Nyíl: balra mutató 54">
            <a:extLst>
              <a:ext uri="{FF2B5EF4-FFF2-40B4-BE49-F238E27FC236}">
                <a16:creationId xmlns:a16="http://schemas.microsoft.com/office/drawing/2014/main" id="{769D3217-A706-464B-A8DC-AC3E6572B037}"/>
              </a:ext>
            </a:extLst>
          </p:cNvPr>
          <p:cNvSpPr/>
          <p:nvPr/>
        </p:nvSpPr>
        <p:spPr>
          <a:xfrm rot="12085728" flipV="1">
            <a:off x="530174" y="4716846"/>
            <a:ext cx="2050607" cy="979183"/>
          </a:xfrm>
          <a:prstGeom prst="leftArrow">
            <a:avLst/>
          </a:prstGeom>
          <a:solidFill>
            <a:srgbClr val="EACD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b="1" dirty="0" err="1">
                <a:solidFill>
                  <a:srgbClr val="C00000"/>
                </a:solidFill>
              </a:rPr>
              <a:t>reset</a:t>
            </a:r>
            <a:endParaRPr lang="hu-H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240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92A7CB-3BC1-4315-B028-01E83442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going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build</a:t>
            </a:r>
            <a:r>
              <a:rPr lang="hu-HU" dirty="0"/>
              <a:t>?</a:t>
            </a:r>
          </a:p>
        </p:txBody>
      </p:sp>
      <p:pic>
        <p:nvPicPr>
          <p:cNvPr id="1026" name="Picture 2" descr="Karácsonyi Termékek">
            <a:extLst>
              <a:ext uri="{FF2B5EF4-FFF2-40B4-BE49-F238E27FC236}">
                <a16:creationId xmlns:a16="http://schemas.microsoft.com/office/drawing/2014/main" id="{5C6ED785-0497-43B7-ABDC-37E0ACFD7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6240" y="2102267"/>
            <a:ext cx="6858000" cy="361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gan Fényfüzér (504 db) - 7. oldal - Butoraid.hu">
            <a:extLst>
              <a:ext uri="{FF2B5EF4-FFF2-40B4-BE49-F238E27FC236}">
                <a16:creationId xmlns:a16="http://schemas.microsoft.com/office/drawing/2014/main" id="{A5A3C10A-8B9E-4850-BCF1-DD070692C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55280" y="286603"/>
            <a:ext cx="3840480" cy="56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792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9F38109-6CA7-491B-A6A4-D2A06300E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228AB3F-5EEC-400A-BB54-39A11CD34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>
            <a:normAutofit/>
          </a:bodyPr>
          <a:lstStyle/>
          <a:p>
            <a:r>
              <a:rPr lang="hu-HU" dirty="0" err="1"/>
              <a:t>Buttons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071B665-EA55-40A5-B788-C0F090594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endParaRPr lang="hu-H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184CB57-88B6-41D9-9DCD-5EBCB753F32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999" y="640081"/>
            <a:ext cx="5462001" cy="505415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07708C9-4DE8-42DC-8556-86EFA6F0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093E2E4-CE1B-4314-8AD0-0555B7CAC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D8D66C-6E87-4017-8A48-ED6A4578A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56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7B3665-F9B2-48E8-AAD9-982F23586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Push</a:t>
            </a:r>
            <a:r>
              <a:rPr lang="hu-HU" dirty="0"/>
              <a:t> </a:t>
            </a:r>
            <a:r>
              <a:rPr lang="hu-HU" dirty="0" err="1"/>
              <a:t>buttons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49E722A-6278-4B0C-A372-9664B86AE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84" y="1960034"/>
            <a:ext cx="4100926" cy="4023360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Connecting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two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points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in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the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circuit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,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when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pressed</a:t>
            </a:r>
            <a:endParaRPr lang="hu-HU" b="0" i="0" u="none" strike="noStrike" dirty="0">
              <a:solidFill>
                <a:srgbClr val="424242"/>
              </a:solidFill>
              <a:effectLst/>
              <a:latin typeface="Nunito" pitchFamily="2" charset="-18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Or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two-two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points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,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if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the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push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button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has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four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pins</a:t>
            </a:r>
            <a:endParaRPr lang="hu-HU" b="0" i="0" u="none" strike="noStrike" dirty="0">
              <a:solidFill>
                <a:srgbClr val="424242"/>
              </a:solidFill>
              <a:effectLst/>
              <a:latin typeface="Nunito" pitchFamily="2" charset="-18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</a:pPr>
            <a:endParaRPr lang="hu-HU" b="0" i="0" u="none" strike="noStrike" dirty="0">
              <a:solidFill>
                <a:srgbClr val="424242"/>
              </a:solidFill>
              <a:effectLst/>
              <a:latin typeface="Nunito" pitchFamily="2" charset="-18"/>
            </a:endParaRPr>
          </a:p>
          <a:p>
            <a:pPr marL="436562" indent="-34290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64EAD50-7618-4533-93AB-69147EB9E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45" y="83937"/>
            <a:ext cx="3860281" cy="3752193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47E20A3-97E2-4311-9420-59D263B5A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70609">
            <a:off x="5151208" y="2298564"/>
            <a:ext cx="3461437" cy="291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F7E4AF18-010D-4241-9F48-42C0FB6926E1}"/>
              </a:ext>
            </a:extLst>
          </p:cNvPr>
          <p:cNvSpPr txBox="1"/>
          <p:nvPr/>
        </p:nvSpPr>
        <p:spPr>
          <a:xfrm>
            <a:off x="9607081" y="344348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525C1ABA-7FA4-401A-9284-A4F1EE7D2CA4}"/>
              </a:ext>
            </a:extLst>
          </p:cNvPr>
          <p:cNvSpPr txBox="1"/>
          <p:nvPr/>
        </p:nvSpPr>
        <p:spPr>
          <a:xfrm>
            <a:off x="10762624" y="307323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b="1" dirty="0">
                <a:solidFill>
                  <a:srgbClr val="00206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32547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82282" y="927100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5" name="Picture 4" descr="Breadboard price clearance">
            <a:extLst>
              <a:ext uri="{FF2B5EF4-FFF2-40B4-BE49-F238E27FC236}">
                <a16:creationId xmlns:a16="http://schemas.microsoft.com/office/drawing/2014/main" id="{AEDFF393-9029-4FBD-B79C-31DFE8D0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21"/>
                    </a14:imgEffect>
                    <a14:imgEffect>
                      <a14:saturation sat="109000"/>
                    </a14:imgEffect>
                    <a14:imgEffect>
                      <a14:brightnessContrast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 rot="10800000">
            <a:off x="3003291" y="-1"/>
            <a:ext cx="8731149" cy="530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171;p21">
            <a:extLst>
              <a:ext uri="{FF2B5EF4-FFF2-40B4-BE49-F238E27FC236}">
                <a16:creationId xmlns:a16="http://schemas.microsoft.com/office/drawing/2014/main" id="{A2FA89A2-30D3-4A6D-85D1-F709F0ED927B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64" y="-368300"/>
            <a:ext cx="2304328" cy="199316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72;p21">
            <a:extLst>
              <a:ext uri="{FF2B5EF4-FFF2-40B4-BE49-F238E27FC236}">
                <a16:creationId xmlns:a16="http://schemas.microsoft.com/office/drawing/2014/main" id="{11EBD8B3-FE13-4119-A410-A9E17D642E43}"/>
              </a:ext>
            </a:extLst>
          </p:cNvPr>
          <p:cNvSpPr/>
          <p:nvPr/>
        </p:nvSpPr>
        <p:spPr>
          <a:xfrm>
            <a:off x="3452872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31" name="Google Shape;173;p21">
            <a:extLst>
              <a:ext uri="{FF2B5EF4-FFF2-40B4-BE49-F238E27FC236}">
                <a16:creationId xmlns:a16="http://schemas.microsoft.com/office/drawing/2014/main" id="{D4F78F4F-43C9-49B5-8C63-A9074673FBF6}"/>
              </a:ext>
            </a:extLst>
          </p:cNvPr>
          <p:cNvSpPr/>
          <p:nvPr/>
        </p:nvSpPr>
        <p:spPr>
          <a:xfrm>
            <a:off x="4344691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grpSp>
        <p:nvGrpSpPr>
          <p:cNvPr id="36" name="Csoportba foglalás 35">
            <a:extLst>
              <a:ext uri="{FF2B5EF4-FFF2-40B4-BE49-F238E27FC236}">
                <a16:creationId xmlns:a16="http://schemas.microsoft.com/office/drawing/2014/main" id="{2855726B-509B-4075-AA42-155964A82924}"/>
              </a:ext>
            </a:extLst>
          </p:cNvPr>
          <p:cNvGrpSpPr/>
          <p:nvPr/>
        </p:nvGrpSpPr>
        <p:grpSpPr>
          <a:xfrm rot="173551">
            <a:off x="10982908" y="1997133"/>
            <a:ext cx="298530" cy="2559444"/>
            <a:chOff x="9805451" y="908088"/>
            <a:chExt cx="361835" cy="1801563"/>
          </a:xfrm>
        </p:grpSpPr>
        <p:sp>
          <p:nvSpPr>
            <p:cNvPr id="37" name="Téglalap 36">
              <a:extLst>
                <a:ext uri="{FF2B5EF4-FFF2-40B4-BE49-F238E27FC236}">
                  <a16:creationId xmlns:a16="http://schemas.microsoft.com/office/drawing/2014/main" id="{AFBA9F20-0C26-4EDD-BC4D-B23CD6266DC2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38" name="Egyenes összekötő 37">
              <a:extLst>
                <a:ext uri="{FF2B5EF4-FFF2-40B4-BE49-F238E27FC236}">
                  <a16:creationId xmlns:a16="http://schemas.microsoft.com/office/drawing/2014/main" id="{0443D6B3-9FA6-4090-99A2-4EBA0F6638C2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gyenes összekötő 38">
              <a:extLst>
                <a:ext uri="{FF2B5EF4-FFF2-40B4-BE49-F238E27FC236}">
                  <a16:creationId xmlns:a16="http://schemas.microsoft.com/office/drawing/2014/main" id="{AE1C16E9-06B3-416D-98AF-BEC33AFD28EF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B1B25321-54CF-4B5A-9263-BE8D51A9302A}"/>
              </a:ext>
            </a:extLst>
          </p:cNvPr>
          <p:cNvSpPr txBox="1"/>
          <p:nvPr/>
        </p:nvSpPr>
        <p:spPr>
          <a:xfrm>
            <a:off x="6971893" y="5082422"/>
            <a:ext cx="765200" cy="467239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39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pic>
        <p:nvPicPr>
          <p:cNvPr id="41" name="Kép 40">
            <a:extLst>
              <a:ext uri="{FF2B5EF4-FFF2-40B4-BE49-F238E27FC236}">
                <a16:creationId xmlns:a16="http://schemas.microsoft.com/office/drawing/2014/main" id="{5146495B-B855-4BFE-A415-B1FDFBC95F7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7951" y="195332"/>
            <a:ext cx="1207409" cy="1653335"/>
          </a:xfrm>
          <a:prstGeom prst="rect">
            <a:avLst/>
          </a:prstGeom>
        </p:spPr>
      </p:pic>
      <p:pic>
        <p:nvPicPr>
          <p:cNvPr id="42" name="Kép 41">
            <a:extLst>
              <a:ext uri="{FF2B5EF4-FFF2-40B4-BE49-F238E27FC236}">
                <a16:creationId xmlns:a16="http://schemas.microsoft.com/office/drawing/2014/main" id="{0DA74C66-5495-4751-AA70-F3192CC100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9378" y="207733"/>
            <a:ext cx="1207409" cy="1653335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38CFF709-AC01-457D-B28C-1A600F673D81}"/>
              </a:ext>
            </a:extLst>
          </p:cNvPr>
          <p:cNvGrpSpPr/>
          <p:nvPr/>
        </p:nvGrpSpPr>
        <p:grpSpPr>
          <a:xfrm>
            <a:off x="540657" y="5159116"/>
            <a:ext cx="10934703" cy="1688371"/>
            <a:chOff x="540657" y="5188144"/>
            <a:chExt cx="10934703" cy="1688371"/>
          </a:xfrm>
        </p:grpSpPr>
        <p:pic>
          <p:nvPicPr>
            <p:cNvPr id="6" name="Google Shape;151;p21">
              <a:extLst>
                <a:ext uri="{FF2B5EF4-FFF2-40B4-BE49-F238E27FC236}">
                  <a16:creationId xmlns:a16="http://schemas.microsoft.com/office/drawing/2014/main" id="{5348E720-D768-41F4-A085-612EB863DC60}"/>
                </a:ext>
              </a:extLst>
            </p:cNvPr>
            <p:cNvPicPr preferRelativeResize="0"/>
            <p:nvPr/>
          </p:nvPicPr>
          <p:blipFill rotWithShape="1">
            <a:blip r:embed="rId7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0657" y="5188144"/>
              <a:ext cx="10934703" cy="1688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53;p21">
              <a:extLst>
                <a:ext uri="{FF2B5EF4-FFF2-40B4-BE49-F238E27FC236}">
                  <a16:creationId xmlns:a16="http://schemas.microsoft.com/office/drawing/2014/main" id="{EA82AC0B-7D56-451B-8B91-C4AC8397736B}"/>
                </a:ext>
              </a:extLst>
            </p:cNvPr>
            <p:cNvSpPr/>
            <p:nvPr/>
          </p:nvSpPr>
          <p:spPr>
            <a:xfrm>
              <a:off x="4186238" y="5337177"/>
              <a:ext cx="7073443" cy="39920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4;p21">
              <a:extLst>
                <a:ext uri="{FF2B5EF4-FFF2-40B4-BE49-F238E27FC236}">
                  <a16:creationId xmlns:a16="http://schemas.microsoft.com/office/drawing/2014/main" id="{095531D4-4816-45B7-A464-FD9D99637E02}"/>
                </a:ext>
              </a:extLst>
            </p:cNvPr>
            <p:cNvSpPr/>
            <p:nvPr/>
          </p:nvSpPr>
          <p:spPr>
            <a:xfrm>
              <a:off x="506751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55;p21">
              <a:extLst>
                <a:ext uri="{FF2B5EF4-FFF2-40B4-BE49-F238E27FC236}">
                  <a16:creationId xmlns:a16="http://schemas.microsoft.com/office/drawing/2014/main" id="{A454EEC1-FC8E-4C5B-9F89-671ECC57059E}"/>
                </a:ext>
              </a:extLst>
            </p:cNvPr>
            <p:cNvSpPr/>
            <p:nvPr/>
          </p:nvSpPr>
          <p:spPr>
            <a:xfrm>
              <a:off x="5437557" y="5442181"/>
              <a:ext cx="201117" cy="22101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6;p21">
              <a:extLst>
                <a:ext uri="{FF2B5EF4-FFF2-40B4-BE49-F238E27FC236}">
                  <a16:creationId xmlns:a16="http://schemas.microsoft.com/office/drawing/2014/main" id="{D6EEA932-CDD8-4B11-BF23-913B9D4C40D2}"/>
                </a:ext>
              </a:extLst>
            </p:cNvPr>
            <p:cNvSpPr/>
            <p:nvPr/>
          </p:nvSpPr>
          <p:spPr>
            <a:xfrm>
              <a:off x="5842140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7;p21">
              <a:extLst>
                <a:ext uri="{FF2B5EF4-FFF2-40B4-BE49-F238E27FC236}">
                  <a16:creationId xmlns:a16="http://schemas.microsoft.com/office/drawing/2014/main" id="{2ACB7F19-202B-4A9B-AFC0-3E45130F4083}"/>
                </a:ext>
              </a:extLst>
            </p:cNvPr>
            <p:cNvSpPr/>
            <p:nvPr/>
          </p:nvSpPr>
          <p:spPr>
            <a:xfrm>
              <a:off x="656693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8;p21">
              <a:extLst>
                <a:ext uri="{FF2B5EF4-FFF2-40B4-BE49-F238E27FC236}">
                  <a16:creationId xmlns:a16="http://schemas.microsoft.com/office/drawing/2014/main" id="{CD82C5B1-18E2-4325-B0CF-44727F97F37C}"/>
                </a:ext>
              </a:extLst>
            </p:cNvPr>
            <p:cNvSpPr/>
            <p:nvPr/>
          </p:nvSpPr>
          <p:spPr>
            <a:xfrm>
              <a:off x="619586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9;p21">
              <a:extLst>
                <a:ext uri="{FF2B5EF4-FFF2-40B4-BE49-F238E27FC236}">
                  <a16:creationId xmlns:a16="http://schemas.microsoft.com/office/drawing/2014/main" id="{4A570AB2-4CF6-4178-9308-461BBAD65450}"/>
                </a:ext>
              </a:extLst>
            </p:cNvPr>
            <p:cNvSpPr/>
            <p:nvPr/>
          </p:nvSpPr>
          <p:spPr>
            <a:xfrm>
              <a:off x="7709773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0;p21">
              <a:extLst>
                <a:ext uri="{FF2B5EF4-FFF2-40B4-BE49-F238E27FC236}">
                  <a16:creationId xmlns:a16="http://schemas.microsoft.com/office/drawing/2014/main" id="{64CA512E-4621-4E76-918F-5649485A105E}"/>
                </a:ext>
              </a:extLst>
            </p:cNvPr>
            <p:cNvSpPr/>
            <p:nvPr/>
          </p:nvSpPr>
          <p:spPr>
            <a:xfrm>
              <a:off x="8674265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1;p21">
              <a:extLst>
                <a:ext uri="{FF2B5EF4-FFF2-40B4-BE49-F238E27FC236}">
                  <a16:creationId xmlns:a16="http://schemas.microsoft.com/office/drawing/2014/main" id="{336E9145-9339-42C0-8AAF-734E69B069B0}"/>
                </a:ext>
              </a:extLst>
            </p:cNvPr>
            <p:cNvSpPr/>
            <p:nvPr/>
          </p:nvSpPr>
          <p:spPr>
            <a:xfrm>
              <a:off x="9049800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2;p21">
              <a:extLst>
                <a:ext uri="{FF2B5EF4-FFF2-40B4-BE49-F238E27FC236}">
                  <a16:creationId xmlns:a16="http://schemas.microsoft.com/office/drawing/2014/main" id="{DFAAB4C4-C90B-469D-A2EC-46D8749D80A2}"/>
                </a:ext>
              </a:extLst>
            </p:cNvPr>
            <p:cNvSpPr/>
            <p:nvPr/>
          </p:nvSpPr>
          <p:spPr>
            <a:xfrm>
              <a:off x="9431601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;p21">
              <a:extLst>
                <a:ext uri="{FF2B5EF4-FFF2-40B4-BE49-F238E27FC236}">
                  <a16:creationId xmlns:a16="http://schemas.microsoft.com/office/drawing/2014/main" id="{E884F5F5-CF36-4A15-B56D-854D2DAC43BC}"/>
                </a:ext>
              </a:extLst>
            </p:cNvPr>
            <p:cNvSpPr/>
            <p:nvPr/>
          </p:nvSpPr>
          <p:spPr>
            <a:xfrm>
              <a:off x="9802377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4;p21">
              <a:extLst>
                <a:ext uri="{FF2B5EF4-FFF2-40B4-BE49-F238E27FC236}">
                  <a16:creationId xmlns:a16="http://schemas.microsoft.com/office/drawing/2014/main" id="{E37FDFAF-D0C6-4B77-8E0E-A06F91A16ED2}"/>
                </a:ext>
              </a:extLst>
            </p:cNvPr>
            <p:cNvSpPr/>
            <p:nvPr/>
          </p:nvSpPr>
          <p:spPr>
            <a:xfrm>
              <a:off x="1017510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5;p21">
              <a:extLst>
                <a:ext uri="{FF2B5EF4-FFF2-40B4-BE49-F238E27FC236}">
                  <a16:creationId xmlns:a16="http://schemas.microsoft.com/office/drawing/2014/main" id="{F7E1010B-CAA7-4A05-805B-4F0FCE24EE42}"/>
                </a:ext>
              </a:extLst>
            </p:cNvPr>
            <p:cNvSpPr/>
            <p:nvPr/>
          </p:nvSpPr>
          <p:spPr>
            <a:xfrm>
              <a:off x="1056695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6;p21">
              <a:extLst>
                <a:ext uri="{FF2B5EF4-FFF2-40B4-BE49-F238E27FC236}">
                  <a16:creationId xmlns:a16="http://schemas.microsoft.com/office/drawing/2014/main" id="{07A0A86F-31C9-4E7B-B8FE-9ECE15503AA5}"/>
                </a:ext>
              </a:extLst>
            </p:cNvPr>
            <p:cNvSpPr/>
            <p:nvPr/>
          </p:nvSpPr>
          <p:spPr>
            <a:xfrm>
              <a:off x="1095880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7;p21">
              <a:extLst>
                <a:ext uri="{FF2B5EF4-FFF2-40B4-BE49-F238E27FC236}">
                  <a16:creationId xmlns:a16="http://schemas.microsoft.com/office/drawing/2014/main" id="{AF69917B-73FA-49B6-831C-77382F9C61E7}"/>
                </a:ext>
              </a:extLst>
            </p:cNvPr>
            <p:cNvSpPr/>
            <p:nvPr/>
          </p:nvSpPr>
          <p:spPr>
            <a:xfrm>
              <a:off x="829775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8;p21">
              <a:extLst>
                <a:ext uri="{FF2B5EF4-FFF2-40B4-BE49-F238E27FC236}">
                  <a16:creationId xmlns:a16="http://schemas.microsoft.com/office/drawing/2014/main" id="{0C8419AD-CA7E-4E9C-9105-463F881E716C}"/>
                </a:ext>
              </a:extLst>
            </p:cNvPr>
            <p:cNvSpPr/>
            <p:nvPr/>
          </p:nvSpPr>
          <p:spPr>
            <a:xfrm>
              <a:off x="694397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9;p21">
              <a:extLst>
                <a:ext uri="{FF2B5EF4-FFF2-40B4-BE49-F238E27FC236}">
                  <a16:creationId xmlns:a16="http://schemas.microsoft.com/office/drawing/2014/main" id="{D87FDCB1-A745-4A66-853D-1116B3F77D47}"/>
                </a:ext>
              </a:extLst>
            </p:cNvPr>
            <p:cNvSpPr/>
            <p:nvPr/>
          </p:nvSpPr>
          <p:spPr>
            <a:xfrm>
              <a:off x="7309993" y="5442181"/>
              <a:ext cx="201117" cy="221019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4;p21">
              <a:extLst>
                <a:ext uri="{FF2B5EF4-FFF2-40B4-BE49-F238E27FC236}">
                  <a16:creationId xmlns:a16="http://schemas.microsoft.com/office/drawing/2014/main" id="{EB2655CA-AA83-43F9-AE0C-10175D6B1989}"/>
                </a:ext>
              </a:extLst>
            </p:cNvPr>
            <p:cNvSpPr/>
            <p:nvPr/>
          </p:nvSpPr>
          <p:spPr>
            <a:xfrm>
              <a:off x="429111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4;p21">
              <a:extLst>
                <a:ext uri="{FF2B5EF4-FFF2-40B4-BE49-F238E27FC236}">
                  <a16:creationId xmlns:a16="http://schemas.microsoft.com/office/drawing/2014/main" id="{15B8C5DE-1417-4337-AC3D-0C7140ABC2FE}"/>
                </a:ext>
              </a:extLst>
            </p:cNvPr>
            <p:cNvSpPr/>
            <p:nvPr/>
          </p:nvSpPr>
          <p:spPr>
            <a:xfrm>
              <a:off x="467608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4753A13A-170C-4ADC-B3DD-E93692593729}"/>
              </a:ext>
            </a:extLst>
          </p:cNvPr>
          <p:cNvSpPr/>
          <p:nvPr/>
        </p:nvSpPr>
        <p:spPr>
          <a:xfrm>
            <a:off x="4851400" y="4587874"/>
            <a:ext cx="701675" cy="952501"/>
          </a:xfrm>
          <a:custGeom>
            <a:avLst/>
            <a:gdLst>
              <a:gd name="connsiteX0" fmla="*/ 698500 w 698500"/>
              <a:gd name="connsiteY0" fmla="*/ 939800 h 939800"/>
              <a:gd name="connsiteX1" fmla="*/ 330200 w 698500"/>
              <a:gd name="connsiteY1" fmla="*/ 266700 h 939800"/>
              <a:gd name="connsiteX2" fmla="*/ 0 w 698500"/>
              <a:gd name="connsiteY2" fmla="*/ 0 h 93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0" h="939800">
                <a:moveTo>
                  <a:pt x="698500" y="939800"/>
                </a:moveTo>
                <a:cubicBezTo>
                  <a:pt x="572558" y="681566"/>
                  <a:pt x="446617" y="423333"/>
                  <a:pt x="330200" y="266700"/>
                </a:cubicBezTo>
                <a:cubicBezTo>
                  <a:pt x="213783" y="110067"/>
                  <a:pt x="106891" y="55033"/>
                  <a:pt x="0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61140895-0FEE-4DF9-AD36-53696024747E}"/>
              </a:ext>
            </a:extLst>
          </p:cNvPr>
          <p:cNvSpPr/>
          <p:nvPr/>
        </p:nvSpPr>
        <p:spPr>
          <a:xfrm>
            <a:off x="3084616" y="2044700"/>
            <a:ext cx="738084" cy="2540000"/>
          </a:xfrm>
          <a:custGeom>
            <a:avLst/>
            <a:gdLst>
              <a:gd name="connsiteX0" fmla="*/ 738084 w 738084"/>
              <a:gd name="connsiteY0" fmla="*/ 2540000 h 2540000"/>
              <a:gd name="connsiteX1" fmla="*/ 1484 w 738084"/>
              <a:gd name="connsiteY1" fmla="*/ 1358900 h 2540000"/>
              <a:gd name="connsiteX2" fmla="*/ 585684 w 738084"/>
              <a:gd name="connsiteY2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84" h="2540000">
                <a:moveTo>
                  <a:pt x="738084" y="2540000"/>
                </a:moveTo>
                <a:cubicBezTo>
                  <a:pt x="382484" y="2161116"/>
                  <a:pt x="26884" y="1782233"/>
                  <a:pt x="1484" y="1358900"/>
                </a:cubicBezTo>
                <a:cubicBezTo>
                  <a:pt x="-23916" y="935567"/>
                  <a:pt x="280884" y="467783"/>
                  <a:pt x="585684" y="0"/>
                </a:cubicBezTo>
              </a:path>
            </a:pathLst>
          </a:cu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49" name="Csoportba foglalás 48">
            <a:extLst>
              <a:ext uri="{FF2B5EF4-FFF2-40B4-BE49-F238E27FC236}">
                <a16:creationId xmlns:a16="http://schemas.microsoft.com/office/drawing/2014/main" id="{452C6AA9-F7AB-4A62-AF3E-FFF80D2B66B8}"/>
              </a:ext>
            </a:extLst>
          </p:cNvPr>
          <p:cNvGrpSpPr/>
          <p:nvPr/>
        </p:nvGrpSpPr>
        <p:grpSpPr>
          <a:xfrm rot="21445297">
            <a:off x="9819160" y="2019836"/>
            <a:ext cx="298530" cy="2559444"/>
            <a:chOff x="9805451" y="908088"/>
            <a:chExt cx="361835" cy="1801563"/>
          </a:xfrm>
        </p:grpSpPr>
        <p:sp>
          <p:nvSpPr>
            <p:cNvPr id="50" name="Téglalap 49">
              <a:extLst>
                <a:ext uri="{FF2B5EF4-FFF2-40B4-BE49-F238E27FC236}">
                  <a16:creationId xmlns:a16="http://schemas.microsoft.com/office/drawing/2014/main" id="{59356568-CB80-4F16-B0DC-32F28A44E32D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51" name="Egyenes összekötő 50">
              <a:extLst>
                <a:ext uri="{FF2B5EF4-FFF2-40B4-BE49-F238E27FC236}">
                  <a16:creationId xmlns:a16="http://schemas.microsoft.com/office/drawing/2014/main" id="{93DAEECE-0424-4CB4-B008-DD868D5D35E2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gyenes összekötő 51">
              <a:extLst>
                <a:ext uri="{FF2B5EF4-FFF2-40B4-BE49-F238E27FC236}">
                  <a16:creationId xmlns:a16="http://schemas.microsoft.com/office/drawing/2014/main" id="{CD757303-F01F-4875-84C1-422B757B713D}"/>
                </a:ext>
              </a:extLst>
            </p:cNvPr>
            <p:cNvCxnSpPr>
              <a:cxnSpLocks/>
              <a:endCxn id="50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Szabadkézi sokszög: alakzat 52">
            <a:extLst>
              <a:ext uri="{FF2B5EF4-FFF2-40B4-BE49-F238E27FC236}">
                <a16:creationId xmlns:a16="http://schemas.microsoft.com/office/drawing/2014/main" id="{FCD90E14-08EE-4353-8126-7617B2B5B2DD}"/>
              </a:ext>
            </a:extLst>
          </p:cNvPr>
          <p:cNvSpPr/>
          <p:nvPr/>
        </p:nvSpPr>
        <p:spPr>
          <a:xfrm>
            <a:off x="8692619" y="2018805"/>
            <a:ext cx="463256" cy="3491346"/>
          </a:xfrm>
          <a:custGeom>
            <a:avLst/>
            <a:gdLst>
              <a:gd name="connsiteX0" fmla="*/ 463256 w 463256"/>
              <a:gd name="connsiteY0" fmla="*/ 3491346 h 3491346"/>
              <a:gd name="connsiteX1" fmla="*/ 119 w 463256"/>
              <a:gd name="connsiteY1" fmla="*/ 1330037 h 3491346"/>
              <a:gd name="connsiteX2" fmla="*/ 427630 w 463256"/>
              <a:gd name="connsiteY2" fmla="*/ 0 h 349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256" h="3491346">
                <a:moveTo>
                  <a:pt x="463256" y="3491346"/>
                </a:moveTo>
                <a:cubicBezTo>
                  <a:pt x="234656" y="2701637"/>
                  <a:pt x="6057" y="1911928"/>
                  <a:pt x="119" y="1330037"/>
                </a:cubicBezTo>
                <a:cubicBezTo>
                  <a:pt x="-5819" y="748146"/>
                  <a:pt x="210905" y="374073"/>
                  <a:pt x="427630" y="0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9961A2C5-3FC6-41FF-B894-15DCE32DE3CB}"/>
              </a:ext>
            </a:extLst>
          </p:cNvPr>
          <p:cNvSpPr/>
          <p:nvPr/>
        </p:nvSpPr>
        <p:spPr>
          <a:xfrm>
            <a:off x="10260281" y="2018805"/>
            <a:ext cx="406886" cy="3515096"/>
          </a:xfrm>
          <a:custGeom>
            <a:avLst/>
            <a:gdLst>
              <a:gd name="connsiteX0" fmla="*/ 0 w 406886"/>
              <a:gd name="connsiteY0" fmla="*/ 3515096 h 3515096"/>
              <a:gd name="connsiteX1" fmla="*/ 403761 w 406886"/>
              <a:gd name="connsiteY1" fmla="*/ 1472540 h 3515096"/>
              <a:gd name="connsiteX2" fmla="*/ 154379 w 406886"/>
              <a:gd name="connsiteY2" fmla="*/ 0 h 351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886" h="3515096">
                <a:moveTo>
                  <a:pt x="0" y="3515096"/>
                </a:moveTo>
                <a:cubicBezTo>
                  <a:pt x="189015" y="2786742"/>
                  <a:pt x="378031" y="2058389"/>
                  <a:pt x="403761" y="1472540"/>
                </a:cubicBezTo>
                <a:cubicBezTo>
                  <a:pt x="429491" y="886691"/>
                  <a:pt x="291935" y="443345"/>
                  <a:pt x="154379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72" name="Csoportba foglalás 71">
            <a:extLst>
              <a:ext uri="{FF2B5EF4-FFF2-40B4-BE49-F238E27FC236}">
                <a16:creationId xmlns:a16="http://schemas.microsoft.com/office/drawing/2014/main" id="{A5DDAB6D-A12D-475D-9839-FC41F49B9F75}"/>
              </a:ext>
            </a:extLst>
          </p:cNvPr>
          <p:cNvGrpSpPr/>
          <p:nvPr/>
        </p:nvGrpSpPr>
        <p:grpSpPr>
          <a:xfrm>
            <a:off x="6242210" y="1738542"/>
            <a:ext cx="1083039" cy="1357192"/>
            <a:chOff x="6242210" y="1738542"/>
            <a:chExt cx="1083039" cy="1357192"/>
          </a:xfrm>
        </p:grpSpPr>
        <p:grpSp>
          <p:nvGrpSpPr>
            <p:cNvPr id="67" name="Csoportba foglalás 66">
              <a:extLst>
                <a:ext uri="{FF2B5EF4-FFF2-40B4-BE49-F238E27FC236}">
                  <a16:creationId xmlns:a16="http://schemas.microsoft.com/office/drawing/2014/main" id="{6E75C8F1-6B9E-4D73-BD01-F77A815C9EB5}"/>
                </a:ext>
              </a:extLst>
            </p:cNvPr>
            <p:cNvGrpSpPr/>
            <p:nvPr/>
          </p:nvGrpSpPr>
          <p:grpSpPr>
            <a:xfrm>
              <a:off x="6242210" y="1901296"/>
              <a:ext cx="1083039" cy="1048353"/>
              <a:chOff x="6244861" y="1898047"/>
              <a:chExt cx="1083039" cy="1048353"/>
            </a:xfrm>
          </p:grpSpPr>
          <p:sp>
            <p:nvSpPr>
              <p:cNvPr id="55" name="Téglalap: lekerekített 54">
                <a:extLst>
                  <a:ext uri="{FF2B5EF4-FFF2-40B4-BE49-F238E27FC236}">
                    <a16:creationId xmlns:a16="http://schemas.microsoft.com/office/drawing/2014/main" id="{D13EAAD3-A26E-4772-BF83-41A5840136F1}"/>
                  </a:ext>
                </a:extLst>
              </p:cNvPr>
              <p:cNvSpPr/>
              <p:nvPr/>
            </p:nvSpPr>
            <p:spPr>
              <a:xfrm>
                <a:off x="6244861" y="1898047"/>
                <a:ext cx="1083039" cy="1048353"/>
              </a:xfrm>
              <a:prstGeom prst="roundRect">
                <a:avLst>
                  <a:gd name="adj" fmla="val 8617"/>
                </a:avLst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56" name="Ellipszis 55">
                <a:extLst>
                  <a:ext uri="{FF2B5EF4-FFF2-40B4-BE49-F238E27FC236}">
                    <a16:creationId xmlns:a16="http://schemas.microsoft.com/office/drawing/2014/main" id="{4025E771-CB33-4575-8FB4-E92C133045B1}"/>
                  </a:ext>
                </a:extLst>
              </p:cNvPr>
              <p:cNvSpPr/>
              <p:nvPr/>
            </p:nvSpPr>
            <p:spPr>
              <a:xfrm>
                <a:off x="6530309" y="2146855"/>
                <a:ext cx="520696" cy="542053"/>
              </a:xfrm>
              <a:prstGeom prst="ellips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57" name="Ellipszis 56">
                <a:extLst>
                  <a:ext uri="{FF2B5EF4-FFF2-40B4-BE49-F238E27FC236}">
                    <a16:creationId xmlns:a16="http://schemas.microsoft.com/office/drawing/2014/main" id="{21F64B4F-A075-4817-AFCD-08C6A9EA4B14}"/>
                  </a:ext>
                </a:extLst>
              </p:cNvPr>
              <p:cNvSpPr/>
              <p:nvPr/>
            </p:nvSpPr>
            <p:spPr>
              <a:xfrm>
                <a:off x="6365361" y="2018805"/>
                <a:ext cx="87725" cy="8772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58" name="Ellipszis 57">
                <a:extLst>
                  <a:ext uri="{FF2B5EF4-FFF2-40B4-BE49-F238E27FC236}">
                    <a16:creationId xmlns:a16="http://schemas.microsoft.com/office/drawing/2014/main" id="{81A5E1E6-E1D7-49CA-A2E2-1F7075BE74EA}"/>
                  </a:ext>
                </a:extLst>
              </p:cNvPr>
              <p:cNvSpPr/>
              <p:nvPr/>
            </p:nvSpPr>
            <p:spPr>
              <a:xfrm>
                <a:off x="7139309" y="2018805"/>
                <a:ext cx="87725" cy="8772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59" name="Ellipszis 58">
                <a:extLst>
                  <a:ext uri="{FF2B5EF4-FFF2-40B4-BE49-F238E27FC236}">
                    <a16:creationId xmlns:a16="http://schemas.microsoft.com/office/drawing/2014/main" id="{29E3D6F8-DFE6-43E1-AB12-10CFAA42AE9C}"/>
                  </a:ext>
                </a:extLst>
              </p:cNvPr>
              <p:cNvSpPr/>
              <p:nvPr/>
            </p:nvSpPr>
            <p:spPr>
              <a:xfrm>
                <a:off x="6365361" y="2748170"/>
                <a:ext cx="87725" cy="8772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60" name="Ellipszis 59">
                <a:extLst>
                  <a:ext uri="{FF2B5EF4-FFF2-40B4-BE49-F238E27FC236}">
                    <a16:creationId xmlns:a16="http://schemas.microsoft.com/office/drawing/2014/main" id="{B1207DCB-DC88-40F7-8A67-4D2ECA833070}"/>
                  </a:ext>
                </a:extLst>
              </p:cNvPr>
              <p:cNvSpPr/>
              <p:nvPr/>
            </p:nvSpPr>
            <p:spPr>
              <a:xfrm>
                <a:off x="7139309" y="2748170"/>
                <a:ext cx="87725" cy="8772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sp>
          <p:nvSpPr>
            <p:cNvPr id="68" name="Téglalap 67">
              <a:extLst>
                <a:ext uri="{FF2B5EF4-FFF2-40B4-BE49-F238E27FC236}">
                  <a16:creationId xmlns:a16="http://schemas.microsoft.com/office/drawing/2014/main" id="{FBF0A2A3-BA23-4FAB-942C-000C8DE6FEA6}"/>
                </a:ext>
              </a:extLst>
            </p:cNvPr>
            <p:cNvSpPr/>
            <p:nvPr/>
          </p:nvSpPr>
          <p:spPr>
            <a:xfrm>
              <a:off x="6491288" y="1743943"/>
              <a:ext cx="75642" cy="13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9" name="Téglalap 68">
              <a:extLst>
                <a:ext uri="{FF2B5EF4-FFF2-40B4-BE49-F238E27FC236}">
                  <a16:creationId xmlns:a16="http://schemas.microsoft.com/office/drawing/2014/main" id="{6041C295-DC4F-4D7E-ADB6-D700C9073D9B}"/>
                </a:ext>
              </a:extLst>
            </p:cNvPr>
            <p:cNvSpPr/>
            <p:nvPr/>
          </p:nvSpPr>
          <p:spPr>
            <a:xfrm>
              <a:off x="7006711" y="1738542"/>
              <a:ext cx="75642" cy="13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0" name="Téglalap 69">
              <a:extLst>
                <a:ext uri="{FF2B5EF4-FFF2-40B4-BE49-F238E27FC236}">
                  <a16:creationId xmlns:a16="http://schemas.microsoft.com/office/drawing/2014/main" id="{05F371D4-8748-4DAB-AC0C-3D027BE60ECB}"/>
                </a:ext>
              </a:extLst>
            </p:cNvPr>
            <p:cNvSpPr/>
            <p:nvPr/>
          </p:nvSpPr>
          <p:spPr>
            <a:xfrm>
              <a:off x="6500805" y="2957622"/>
              <a:ext cx="75642" cy="13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1" name="Téglalap 70">
              <a:extLst>
                <a:ext uri="{FF2B5EF4-FFF2-40B4-BE49-F238E27FC236}">
                  <a16:creationId xmlns:a16="http://schemas.microsoft.com/office/drawing/2014/main" id="{2B984AFA-282C-4D41-8A15-932A91654DF7}"/>
                </a:ext>
              </a:extLst>
            </p:cNvPr>
            <p:cNvSpPr/>
            <p:nvPr/>
          </p:nvSpPr>
          <p:spPr>
            <a:xfrm>
              <a:off x="7016228" y="2952221"/>
              <a:ext cx="75642" cy="13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73" name="Cím 1">
            <a:extLst>
              <a:ext uri="{FF2B5EF4-FFF2-40B4-BE49-F238E27FC236}">
                <a16:creationId xmlns:a16="http://schemas.microsoft.com/office/drawing/2014/main" id="{B88BF27A-D46B-4197-93C8-9B3329CE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" y="18299"/>
            <a:ext cx="2819691" cy="3401647"/>
          </a:xfrm>
        </p:spPr>
        <p:txBody>
          <a:bodyPr>
            <a:normAutofit/>
          </a:bodyPr>
          <a:lstStyle/>
          <a:p>
            <a:r>
              <a:rPr lang="hu-HU" dirty="0"/>
              <a:t>Playing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tune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button</a:t>
            </a:r>
            <a:r>
              <a:rPr lang="hu-HU" dirty="0"/>
              <a:t> is </a:t>
            </a:r>
            <a:r>
              <a:rPr lang="hu-HU" dirty="0" err="1"/>
              <a:t>pushed</a:t>
            </a:r>
            <a:endParaRPr lang="hu-HU" dirty="0"/>
          </a:p>
        </p:txBody>
      </p:sp>
      <p:sp>
        <p:nvSpPr>
          <p:cNvPr id="74" name="Google Shape;173;p21">
            <a:extLst>
              <a:ext uri="{FF2B5EF4-FFF2-40B4-BE49-F238E27FC236}">
                <a16:creationId xmlns:a16="http://schemas.microsoft.com/office/drawing/2014/main" id="{246EC9AC-A4FB-46BE-86C7-FD3D03E8A013}"/>
              </a:ext>
            </a:extLst>
          </p:cNvPr>
          <p:cNvSpPr/>
          <p:nvPr/>
        </p:nvSpPr>
        <p:spPr>
          <a:xfrm>
            <a:off x="8875382" y="998446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sp>
        <p:nvSpPr>
          <p:cNvPr id="75" name="Google Shape;173;p21">
            <a:extLst>
              <a:ext uri="{FF2B5EF4-FFF2-40B4-BE49-F238E27FC236}">
                <a16:creationId xmlns:a16="http://schemas.microsoft.com/office/drawing/2014/main" id="{DFD8CB55-B555-4831-AD2C-F5E36AD46BC5}"/>
              </a:ext>
            </a:extLst>
          </p:cNvPr>
          <p:cNvSpPr/>
          <p:nvPr/>
        </p:nvSpPr>
        <p:spPr>
          <a:xfrm>
            <a:off x="10303440" y="960372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sp>
        <p:nvSpPr>
          <p:cNvPr id="77" name="Google Shape;172;p21">
            <a:extLst>
              <a:ext uri="{FF2B5EF4-FFF2-40B4-BE49-F238E27FC236}">
                <a16:creationId xmlns:a16="http://schemas.microsoft.com/office/drawing/2014/main" id="{27802D60-3153-4D6F-A6D9-AD78E1BB2BC6}"/>
              </a:ext>
            </a:extLst>
          </p:cNvPr>
          <p:cNvSpPr/>
          <p:nvPr/>
        </p:nvSpPr>
        <p:spPr>
          <a:xfrm>
            <a:off x="9465551" y="1502056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78" name="Google Shape;172;p21">
            <a:extLst>
              <a:ext uri="{FF2B5EF4-FFF2-40B4-BE49-F238E27FC236}">
                <a16:creationId xmlns:a16="http://schemas.microsoft.com/office/drawing/2014/main" id="{0A3AB43D-F686-468F-AC23-F770AFDEE232}"/>
              </a:ext>
            </a:extLst>
          </p:cNvPr>
          <p:cNvSpPr/>
          <p:nvPr/>
        </p:nvSpPr>
        <p:spPr>
          <a:xfrm>
            <a:off x="10740080" y="1565902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79" name="Szövegdoboz 78">
            <a:extLst>
              <a:ext uri="{FF2B5EF4-FFF2-40B4-BE49-F238E27FC236}">
                <a16:creationId xmlns:a16="http://schemas.microsoft.com/office/drawing/2014/main" id="{EAA61D0E-B419-4DB8-A226-1606C4109434}"/>
              </a:ext>
            </a:extLst>
          </p:cNvPr>
          <p:cNvSpPr txBox="1"/>
          <p:nvPr/>
        </p:nvSpPr>
        <p:spPr>
          <a:xfrm>
            <a:off x="8989140" y="3108271"/>
            <a:ext cx="946340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220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80" name="Szövegdoboz 79">
            <a:extLst>
              <a:ext uri="{FF2B5EF4-FFF2-40B4-BE49-F238E27FC236}">
                <a16:creationId xmlns:a16="http://schemas.microsoft.com/office/drawing/2014/main" id="{3EE5E3C3-48C1-4A07-A3F3-3E44CCA76A4C}"/>
              </a:ext>
            </a:extLst>
          </p:cNvPr>
          <p:cNvSpPr txBox="1"/>
          <p:nvPr/>
        </p:nvSpPr>
        <p:spPr>
          <a:xfrm>
            <a:off x="11159555" y="3277418"/>
            <a:ext cx="946340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220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81" name="Szabadkézi sokszög: alakzat 80">
            <a:extLst>
              <a:ext uri="{FF2B5EF4-FFF2-40B4-BE49-F238E27FC236}">
                <a16:creationId xmlns:a16="http://schemas.microsoft.com/office/drawing/2014/main" id="{01E35D13-8228-483F-BD4A-5CB2ED100CB4}"/>
              </a:ext>
            </a:extLst>
          </p:cNvPr>
          <p:cNvSpPr/>
          <p:nvPr/>
        </p:nvSpPr>
        <p:spPr>
          <a:xfrm>
            <a:off x="4448175" y="1468648"/>
            <a:ext cx="2085975" cy="596871"/>
          </a:xfrm>
          <a:custGeom>
            <a:avLst/>
            <a:gdLst>
              <a:gd name="connsiteX0" fmla="*/ 0 w 2085975"/>
              <a:gd name="connsiteY0" fmla="*/ 588752 h 596871"/>
              <a:gd name="connsiteX1" fmla="*/ 1028700 w 2085975"/>
              <a:gd name="connsiteY1" fmla="*/ 522077 h 596871"/>
              <a:gd name="connsiteX2" fmla="*/ 1476375 w 2085975"/>
              <a:gd name="connsiteY2" fmla="*/ 45827 h 596871"/>
              <a:gd name="connsiteX3" fmla="*/ 2085975 w 2085975"/>
              <a:gd name="connsiteY3" fmla="*/ 45827 h 59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5975" h="596871">
                <a:moveTo>
                  <a:pt x="0" y="588752"/>
                </a:moveTo>
                <a:cubicBezTo>
                  <a:pt x="391319" y="600658"/>
                  <a:pt x="782638" y="612564"/>
                  <a:pt x="1028700" y="522077"/>
                </a:cubicBezTo>
                <a:cubicBezTo>
                  <a:pt x="1274762" y="431590"/>
                  <a:pt x="1300163" y="125202"/>
                  <a:pt x="1476375" y="45827"/>
                </a:cubicBezTo>
                <a:cubicBezTo>
                  <a:pt x="1652588" y="-33548"/>
                  <a:pt x="1869281" y="6139"/>
                  <a:pt x="2085975" y="45827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2" name="Szabadkézi sokszög: alakzat 81">
            <a:extLst>
              <a:ext uri="{FF2B5EF4-FFF2-40B4-BE49-F238E27FC236}">
                <a16:creationId xmlns:a16="http://schemas.microsoft.com/office/drawing/2014/main" id="{744D4737-DCC7-4803-BBB7-1072ADC9FE75}"/>
              </a:ext>
            </a:extLst>
          </p:cNvPr>
          <p:cNvSpPr/>
          <p:nvPr/>
        </p:nvSpPr>
        <p:spPr>
          <a:xfrm>
            <a:off x="6267450" y="3581400"/>
            <a:ext cx="781050" cy="1943100"/>
          </a:xfrm>
          <a:custGeom>
            <a:avLst/>
            <a:gdLst>
              <a:gd name="connsiteX0" fmla="*/ 0 w 781050"/>
              <a:gd name="connsiteY0" fmla="*/ 1943100 h 1943100"/>
              <a:gd name="connsiteX1" fmla="*/ 361950 w 781050"/>
              <a:gd name="connsiteY1" fmla="*/ 666750 h 1943100"/>
              <a:gd name="connsiteX2" fmla="*/ 666750 w 781050"/>
              <a:gd name="connsiteY2" fmla="*/ 200025 h 1943100"/>
              <a:gd name="connsiteX3" fmla="*/ 781050 w 781050"/>
              <a:gd name="connsiteY3" fmla="*/ 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" h="1943100">
                <a:moveTo>
                  <a:pt x="0" y="1943100"/>
                </a:moveTo>
                <a:cubicBezTo>
                  <a:pt x="125412" y="1450181"/>
                  <a:pt x="250825" y="957262"/>
                  <a:pt x="361950" y="666750"/>
                </a:cubicBezTo>
                <a:cubicBezTo>
                  <a:pt x="473075" y="376237"/>
                  <a:pt x="596900" y="311150"/>
                  <a:pt x="666750" y="200025"/>
                </a:cubicBezTo>
                <a:cubicBezTo>
                  <a:pt x="736600" y="88900"/>
                  <a:pt x="758825" y="44450"/>
                  <a:pt x="781050" y="0"/>
                </a:cubicBezTo>
              </a:path>
            </a:pathLst>
          </a:custGeom>
          <a:noFill/>
          <a:ln w="76200">
            <a:solidFill>
              <a:srgbClr val="FE7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3" name="Nyíl: balra mutató 82">
            <a:extLst>
              <a:ext uri="{FF2B5EF4-FFF2-40B4-BE49-F238E27FC236}">
                <a16:creationId xmlns:a16="http://schemas.microsoft.com/office/drawing/2014/main" id="{709F2B1A-582C-4CA3-81F8-533FE5988F5D}"/>
              </a:ext>
            </a:extLst>
          </p:cNvPr>
          <p:cNvSpPr/>
          <p:nvPr/>
        </p:nvSpPr>
        <p:spPr>
          <a:xfrm rot="12085728" flipV="1">
            <a:off x="530174" y="4716846"/>
            <a:ext cx="2050607" cy="979183"/>
          </a:xfrm>
          <a:prstGeom prst="leftArrow">
            <a:avLst/>
          </a:prstGeom>
          <a:solidFill>
            <a:srgbClr val="EACD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b="1" dirty="0" err="1">
                <a:solidFill>
                  <a:srgbClr val="C00000"/>
                </a:solidFill>
              </a:rPr>
              <a:t>reset</a:t>
            </a:r>
            <a:endParaRPr lang="hu-H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588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7B3665-F9B2-48E8-AAD9-982F23586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Reading </a:t>
            </a:r>
            <a:r>
              <a:rPr lang="hu-HU" dirty="0" err="1"/>
              <a:t>digital</a:t>
            </a:r>
            <a:r>
              <a:rPr lang="hu-HU" dirty="0"/>
              <a:t> </a:t>
            </a:r>
            <a:r>
              <a:rPr lang="hu-HU" dirty="0" err="1"/>
              <a:t>inputs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49E722A-6278-4B0C-A372-9664B86AE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56" y="3719397"/>
            <a:ext cx="10933902" cy="2613791"/>
          </a:xfrm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The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microcontroller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is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sensing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the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logical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0 / 1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values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on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its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digital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inputs</a:t>
            </a:r>
            <a:endParaRPr lang="hu-HU" b="0" i="0" u="none" strike="noStrike" dirty="0">
              <a:solidFill>
                <a:srgbClr val="424242"/>
              </a:solidFill>
              <a:effectLst/>
              <a:latin typeface="Nunito" pitchFamily="2" charset="-18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The pin is „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floating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”,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if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nothing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is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connected</a:t>
            </a:r>
            <a:endParaRPr lang="hu-HU" b="0" i="0" u="none" strike="noStrike" dirty="0">
              <a:solidFill>
                <a:srgbClr val="424242"/>
              </a:solidFill>
              <a:effectLst/>
              <a:latin typeface="Nunito" pitchFamily="2" charset="-18"/>
            </a:endParaRPr>
          </a:p>
          <a:p>
            <a:pPr lvl="1" fontAlgn="base">
              <a:spcBef>
                <a:spcPts val="0"/>
              </a:spcBef>
              <a:spcAft>
                <a:spcPts val="12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Rapidly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and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randomly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changing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it’s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value</a:t>
            </a:r>
            <a:endParaRPr lang="hu-HU" b="0" i="0" u="none" strike="noStrike" dirty="0">
              <a:solidFill>
                <a:srgbClr val="424242"/>
              </a:solidFill>
              <a:effectLst/>
              <a:latin typeface="Nunito" pitchFamily="2" charset="-18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Under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30%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voltage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,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we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read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0</a:t>
            </a:r>
          </a:p>
          <a:p>
            <a:pPr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Above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60%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voltage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,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we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read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0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hu-HU" dirty="0"/>
          </a:p>
        </p:txBody>
      </p:sp>
      <p:grpSp>
        <p:nvGrpSpPr>
          <p:cNvPr id="27" name="Csoportba foglalás 26">
            <a:extLst>
              <a:ext uri="{FF2B5EF4-FFF2-40B4-BE49-F238E27FC236}">
                <a16:creationId xmlns:a16="http://schemas.microsoft.com/office/drawing/2014/main" id="{DC038CFC-5A1D-4558-A6F2-A63C670DF43A}"/>
              </a:ext>
            </a:extLst>
          </p:cNvPr>
          <p:cNvGrpSpPr/>
          <p:nvPr/>
        </p:nvGrpSpPr>
        <p:grpSpPr>
          <a:xfrm>
            <a:off x="768001" y="1430820"/>
            <a:ext cx="10114322" cy="1897726"/>
            <a:chOff x="1097280" y="4016157"/>
            <a:chExt cx="10114322" cy="1897726"/>
          </a:xfrm>
        </p:grpSpPr>
        <p:cxnSp>
          <p:nvCxnSpPr>
            <p:cNvPr id="7" name="Google Shape;287;p25">
              <a:extLst>
                <a:ext uri="{FF2B5EF4-FFF2-40B4-BE49-F238E27FC236}">
                  <a16:creationId xmlns:a16="http://schemas.microsoft.com/office/drawing/2014/main" id="{558F0785-346B-4553-BDF3-DF3A665D1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97280" y="5201491"/>
              <a:ext cx="10114322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8" name="Google Shape;288;p25">
              <a:extLst>
                <a:ext uri="{FF2B5EF4-FFF2-40B4-BE49-F238E27FC236}">
                  <a16:creationId xmlns:a16="http://schemas.microsoft.com/office/drawing/2014/main" id="{40D29586-91CA-495B-A4D8-96D46EC10BB4}"/>
                </a:ext>
              </a:extLst>
            </p:cNvPr>
            <p:cNvCxnSpPr/>
            <p:nvPr/>
          </p:nvCxnSpPr>
          <p:spPr>
            <a:xfrm>
              <a:off x="2620068" y="5005272"/>
              <a:ext cx="0" cy="392436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289;p25">
              <a:extLst>
                <a:ext uri="{FF2B5EF4-FFF2-40B4-BE49-F238E27FC236}">
                  <a16:creationId xmlns:a16="http://schemas.microsoft.com/office/drawing/2014/main" id="{C5E82103-9C73-483C-BBBD-11AB89583C73}"/>
                </a:ext>
              </a:extLst>
            </p:cNvPr>
            <p:cNvCxnSpPr/>
            <p:nvPr/>
          </p:nvCxnSpPr>
          <p:spPr>
            <a:xfrm>
              <a:off x="4216955" y="5005272"/>
              <a:ext cx="0" cy="39243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290;p25">
              <a:extLst>
                <a:ext uri="{FF2B5EF4-FFF2-40B4-BE49-F238E27FC236}">
                  <a16:creationId xmlns:a16="http://schemas.microsoft.com/office/drawing/2014/main" id="{47A7044A-4AF3-4D34-947C-B558CECFA36C}"/>
                </a:ext>
              </a:extLst>
            </p:cNvPr>
            <p:cNvCxnSpPr/>
            <p:nvPr/>
          </p:nvCxnSpPr>
          <p:spPr>
            <a:xfrm>
              <a:off x="6209687" y="5005272"/>
              <a:ext cx="0" cy="39243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291;p25">
              <a:extLst>
                <a:ext uri="{FF2B5EF4-FFF2-40B4-BE49-F238E27FC236}">
                  <a16:creationId xmlns:a16="http://schemas.microsoft.com/office/drawing/2014/main" id="{633D9D57-C42F-4085-A712-56C2FD338279}"/>
                </a:ext>
              </a:extLst>
            </p:cNvPr>
            <p:cNvCxnSpPr/>
            <p:nvPr/>
          </p:nvCxnSpPr>
          <p:spPr>
            <a:xfrm>
              <a:off x="8316027" y="5005272"/>
              <a:ext cx="0" cy="392436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92;p25">
              <a:extLst>
                <a:ext uri="{FF2B5EF4-FFF2-40B4-BE49-F238E27FC236}">
                  <a16:creationId xmlns:a16="http://schemas.microsoft.com/office/drawing/2014/main" id="{37747F8C-F5F5-440A-861E-0176326B128A}"/>
                </a:ext>
              </a:extLst>
            </p:cNvPr>
            <p:cNvCxnSpPr/>
            <p:nvPr/>
          </p:nvCxnSpPr>
          <p:spPr>
            <a:xfrm>
              <a:off x="1886939" y="5005272"/>
              <a:ext cx="0" cy="39243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93;p25">
              <a:extLst>
                <a:ext uri="{FF2B5EF4-FFF2-40B4-BE49-F238E27FC236}">
                  <a16:creationId xmlns:a16="http://schemas.microsoft.com/office/drawing/2014/main" id="{919F8806-FE54-4ABA-872B-89C4BEE18CEE}"/>
                </a:ext>
              </a:extLst>
            </p:cNvPr>
            <p:cNvCxnSpPr/>
            <p:nvPr/>
          </p:nvCxnSpPr>
          <p:spPr>
            <a:xfrm>
              <a:off x="9088089" y="5005272"/>
              <a:ext cx="0" cy="39243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" name="Google Shape;295;p25">
              <a:extLst>
                <a:ext uri="{FF2B5EF4-FFF2-40B4-BE49-F238E27FC236}">
                  <a16:creationId xmlns:a16="http://schemas.microsoft.com/office/drawing/2014/main" id="{9A062766-3901-455E-BF1E-D27ABF3EA483}"/>
                </a:ext>
              </a:extLst>
            </p:cNvPr>
            <p:cNvSpPr txBox="1"/>
            <p:nvPr/>
          </p:nvSpPr>
          <p:spPr>
            <a:xfrm>
              <a:off x="2358170" y="5359915"/>
              <a:ext cx="960164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0 V</a:t>
              </a:r>
              <a:endParaRPr sz="24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" name="Google Shape;296;p25">
              <a:extLst>
                <a:ext uri="{FF2B5EF4-FFF2-40B4-BE49-F238E27FC236}">
                  <a16:creationId xmlns:a16="http://schemas.microsoft.com/office/drawing/2014/main" id="{FBF43BE1-4E98-4CD1-A51A-99F9727FC5BE}"/>
                </a:ext>
              </a:extLst>
            </p:cNvPr>
            <p:cNvSpPr txBox="1"/>
            <p:nvPr/>
          </p:nvSpPr>
          <p:spPr>
            <a:xfrm>
              <a:off x="7983491" y="5359915"/>
              <a:ext cx="752155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5 V</a:t>
              </a:r>
              <a:endParaRPr sz="24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" name="Google Shape;297;p25">
              <a:extLst>
                <a:ext uri="{FF2B5EF4-FFF2-40B4-BE49-F238E27FC236}">
                  <a16:creationId xmlns:a16="http://schemas.microsoft.com/office/drawing/2014/main" id="{FEB2B5F5-E356-4609-8A69-DB930E139A87}"/>
                </a:ext>
              </a:extLst>
            </p:cNvPr>
            <p:cNvSpPr txBox="1"/>
            <p:nvPr/>
          </p:nvSpPr>
          <p:spPr>
            <a:xfrm>
              <a:off x="8776041" y="5359915"/>
              <a:ext cx="960161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5,5 V</a:t>
              </a:r>
              <a:endParaRPr sz="24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" name="Google Shape;298;p25">
              <a:extLst>
                <a:ext uri="{FF2B5EF4-FFF2-40B4-BE49-F238E27FC236}">
                  <a16:creationId xmlns:a16="http://schemas.microsoft.com/office/drawing/2014/main" id="{673817B0-15F3-4F66-8C65-9E0D7252122A}"/>
                </a:ext>
              </a:extLst>
            </p:cNvPr>
            <p:cNvSpPr txBox="1"/>
            <p:nvPr/>
          </p:nvSpPr>
          <p:spPr>
            <a:xfrm>
              <a:off x="3890796" y="5359915"/>
              <a:ext cx="960163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1,5</a:t>
              </a:r>
              <a:r>
                <a:rPr lang="hu-HU" sz="2400" b="1" dirty="0"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V</a:t>
              </a:r>
              <a:endParaRPr sz="24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" name="Google Shape;299;p25">
              <a:extLst>
                <a:ext uri="{FF2B5EF4-FFF2-40B4-BE49-F238E27FC236}">
                  <a16:creationId xmlns:a16="http://schemas.microsoft.com/office/drawing/2014/main" id="{1561013C-5471-438C-97B0-406BACE66035}"/>
                </a:ext>
              </a:extLst>
            </p:cNvPr>
            <p:cNvSpPr txBox="1"/>
            <p:nvPr/>
          </p:nvSpPr>
          <p:spPr>
            <a:xfrm>
              <a:off x="5898351" y="5359915"/>
              <a:ext cx="712968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3 V</a:t>
              </a:r>
              <a:endParaRPr sz="24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" name="Google Shape;300;p25">
              <a:extLst>
                <a:ext uri="{FF2B5EF4-FFF2-40B4-BE49-F238E27FC236}">
                  <a16:creationId xmlns:a16="http://schemas.microsoft.com/office/drawing/2014/main" id="{65ADC0C2-2F10-42B4-9131-ABE2C9C3F294}"/>
                </a:ext>
              </a:extLst>
            </p:cNvPr>
            <p:cNvSpPr txBox="1"/>
            <p:nvPr/>
          </p:nvSpPr>
          <p:spPr>
            <a:xfrm>
              <a:off x="1105318" y="5359915"/>
              <a:ext cx="1415822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- 0,5</a:t>
              </a:r>
              <a:r>
                <a:rPr lang="hu-HU" sz="2400" b="1" dirty="0"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V</a:t>
              </a:r>
              <a:endParaRPr sz="24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" name="Google Shape;301;p25">
              <a:extLst>
                <a:ext uri="{FF2B5EF4-FFF2-40B4-BE49-F238E27FC236}">
                  <a16:creationId xmlns:a16="http://schemas.microsoft.com/office/drawing/2014/main" id="{41F3DAC7-C64A-4319-B1E6-038E9714562E}"/>
                </a:ext>
              </a:extLst>
            </p:cNvPr>
            <p:cNvSpPr/>
            <p:nvPr/>
          </p:nvSpPr>
          <p:spPr>
            <a:xfrm rot="5400000">
              <a:off x="2924990" y="3558858"/>
              <a:ext cx="253909" cy="2330012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5715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23" name="Google Shape;302;p25">
              <a:extLst>
                <a:ext uri="{FF2B5EF4-FFF2-40B4-BE49-F238E27FC236}">
                  <a16:creationId xmlns:a16="http://schemas.microsoft.com/office/drawing/2014/main" id="{EC376E3D-05FA-429D-BAE8-5C0D41428EE3}"/>
                </a:ext>
              </a:extLst>
            </p:cNvPr>
            <p:cNvSpPr/>
            <p:nvPr/>
          </p:nvSpPr>
          <p:spPr>
            <a:xfrm rot="5400000">
              <a:off x="7531529" y="3275067"/>
              <a:ext cx="234716" cy="2878401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571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24" name="Google Shape;303;p25">
              <a:extLst>
                <a:ext uri="{FF2B5EF4-FFF2-40B4-BE49-F238E27FC236}">
                  <a16:creationId xmlns:a16="http://schemas.microsoft.com/office/drawing/2014/main" id="{18873EBF-647C-4FB3-B1BA-7982A002BDCC}"/>
                </a:ext>
              </a:extLst>
            </p:cNvPr>
            <p:cNvSpPr txBox="1"/>
            <p:nvPr/>
          </p:nvSpPr>
          <p:spPr>
            <a:xfrm>
              <a:off x="2405026" y="4016157"/>
              <a:ext cx="1578008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2400" b="1" dirty="0" err="1">
                  <a:latin typeface="Lato"/>
                  <a:ea typeface="Lato"/>
                  <a:cs typeface="Lato"/>
                  <a:sym typeface="Lato"/>
                </a:rPr>
                <a:t>logical</a:t>
              </a: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 0</a:t>
              </a:r>
              <a:endParaRPr sz="24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" name="Google Shape;304;p25">
              <a:extLst>
                <a:ext uri="{FF2B5EF4-FFF2-40B4-BE49-F238E27FC236}">
                  <a16:creationId xmlns:a16="http://schemas.microsoft.com/office/drawing/2014/main" id="{43A0D510-05A1-45C1-A6AA-D532D27F81FB}"/>
                </a:ext>
              </a:extLst>
            </p:cNvPr>
            <p:cNvSpPr txBox="1"/>
            <p:nvPr/>
          </p:nvSpPr>
          <p:spPr>
            <a:xfrm>
              <a:off x="7198451" y="4016157"/>
              <a:ext cx="1510454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2400" b="1" dirty="0" err="1">
                  <a:latin typeface="Lato"/>
                  <a:ea typeface="Lato"/>
                  <a:cs typeface="Lato"/>
                  <a:sym typeface="Lato"/>
                </a:rPr>
                <a:t>logical</a:t>
              </a: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 1</a:t>
              </a:r>
              <a:endParaRPr sz="2400" b="1" dirty="0"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4722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82282" y="927100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5" name="Picture 4" descr="Breadboard price clearance">
            <a:extLst>
              <a:ext uri="{FF2B5EF4-FFF2-40B4-BE49-F238E27FC236}">
                <a16:creationId xmlns:a16="http://schemas.microsoft.com/office/drawing/2014/main" id="{AEDFF393-9029-4FBD-B79C-31DFE8D0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21"/>
                    </a14:imgEffect>
                    <a14:imgEffect>
                      <a14:saturation sat="109000"/>
                    </a14:imgEffect>
                    <a14:imgEffect>
                      <a14:brightnessContrast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 rot="10800000">
            <a:off x="3003291" y="-1"/>
            <a:ext cx="8731149" cy="530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171;p21">
            <a:extLst>
              <a:ext uri="{FF2B5EF4-FFF2-40B4-BE49-F238E27FC236}">
                <a16:creationId xmlns:a16="http://schemas.microsoft.com/office/drawing/2014/main" id="{A2FA89A2-30D3-4A6D-85D1-F709F0ED927B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64" y="-368300"/>
            <a:ext cx="2304328" cy="199316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72;p21">
            <a:extLst>
              <a:ext uri="{FF2B5EF4-FFF2-40B4-BE49-F238E27FC236}">
                <a16:creationId xmlns:a16="http://schemas.microsoft.com/office/drawing/2014/main" id="{11EBD8B3-FE13-4119-A410-A9E17D642E43}"/>
              </a:ext>
            </a:extLst>
          </p:cNvPr>
          <p:cNvSpPr/>
          <p:nvPr/>
        </p:nvSpPr>
        <p:spPr>
          <a:xfrm>
            <a:off x="3452872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31" name="Google Shape;173;p21">
            <a:extLst>
              <a:ext uri="{FF2B5EF4-FFF2-40B4-BE49-F238E27FC236}">
                <a16:creationId xmlns:a16="http://schemas.microsoft.com/office/drawing/2014/main" id="{D4F78F4F-43C9-49B5-8C63-A9074673FBF6}"/>
              </a:ext>
            </a:extLst>
          </p:cNvPr>
          <p:cNvSpPr/>
          <p:nvPr/>
        </p:nvSpPr>
        <p:spPr>
          <a:xfrm>
            <a:off x="4344691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grpSp>
        <p:nvGrpSpPr>
          <p:cNvPr id="36" name="Csoportba foglalás 35">
            <a:extLst>
              <a:ext uri="{FF2B5EF4-FFF2-40B4-BE49-F238E27FC236}">
                <a16:creationId xmlns:a16="http://schemas.microsoft.com/office/drawing/2014/main" id="{2855726B-509B-4075-AA42-155964A82924}"/>
              </a:ext>
            </a:extLst>
          </p:cNvPr>
          <p:cNvGrpSpPr/>
          <p:nvPr/>
        </p:nvGrpSpPr>
        <p:grpSpPr>
          <a:xfrm rot="173551">
            <a:off x="10982908" y="1997133"/>
            <a:ext cx="298530" cy="2559444"/>
            <a:chOff x="9805451" y="908088"/>
            <a:chExt cx="361835" cy="1801563"/>
          </a:xfrm>
        </p:grpSpPr>
        <p:sp>
          <p:nvSpPr>
            <p:cNvPr id="37" name="Téglalap 36">
              <a:extLst>
                <a:ext uri="{FF2B5EF4-FFF2-40B4-BE49-F238E27FC236}">
                  <a16:creationId xmlns:a16="http://schemas.microsoft.com/office/drawing/2014/main" id="{AFBA9F20-0C26-4EDD-BC4D-B23CD6266DC2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38" name="Egyenes összekötő 37">
              <a:extLst>
                <a:ext uri="{FF2B5EF4-FFF2-40B4-BE49-F238E27FC236}">
                  <a16:creationId xmlns:a16="http://schemas.microsoft.com/office/drawing/2014/main" id="{0443D6B3-9FA6-4090-99A2-4EBA0F6638C2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gyenes összekötő 38">
              <a:extLst>
                <a:ext uri="{FF2B5EF4-FFF2-40B4-BE49-F238E27FC236}">
                  <a16:creationId xmlns:a16="http://schemas.microsoft.com/office/drawing/2014/main" id="{AE1C16E9-06B3-416D-98AF-BEC33AFD28EF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B1B25321-54CF-4B5A-9263-BE8D51A9302A}"/>
              </a:ext>
            </a:extLst>
          </p:cNvPr>
          <p:cNvSpPr txBox="1"/>
          <p:nvPr/>
        </p:nvSpPr>
        <p:spPr>
          <a:xfrm>
            <a:off x="6971893" y="5082422"/>
            <a:ext cx="765200" cy="467239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39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pic>
        <p:nvPicPr>
          <p:cNvPr id="41" name="Kép 40">
            <a:extLst>
              <a:ext uri="{FF2B5EF4-FFF2-40B4-BE49-F238E27FC236}">
                <a16:creationId xmlns:a16="http://schemas.microsoft.com/office/drawing/2014/main" id="{5146495B-B855-4BFE-A415-B1FDFBC95F7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7951" y="195332"/>
            <a:ext cx="1207409" cy="1653335"/>
          </a:xfrm>
          <a:prstGeom prst="rect">
            <a:avLst/>
          </a:prstGeom>
        </p:spPr>
      </p:pic>
      <p:pic>
        <p:nvPicPr>
          <p:cNvPr id="42" name="Kép 41">
            <a:extLst>
              <a:ext uri="{FF2B5EF4-FFF2-40B4-BE49-F238E27FC236}">
                <a16:creationId xmlns:a16="http://schemas.microsoft.com/office/drawing/2014/main" id="{0DA74C66-5495-4751-AA70-F3192CC100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9378" y="207733"/>
            <a:ext cx="1207409" cy="1653335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38CFF709-AC01-457D-B28C-1A600F673D81}"/>
              </a:ext>
            </a:extLst>
          </p:cNvPr>
          <p:cNvGrpSpPr/>
          <p:nvPr/>
        </p:nvGrpSpPr>
        <p:grpSpPr>
          <a:xfrm>
            <a:off x="540657" y="5159116"/>
            <a:ext cx="10934703" cy="1688371"/>
            <a:chOff x="540657" y="5188144"/>
            <a:chExt cx="10934703" cy="1688371"/>
          </a:xfrm>
        </p:grpSpPr>
        <p:pic>
          <p:nvPicPr>
            <p:cNvPr id="6" name="Google Shape;151;p21">
              <a:extLst>
                <a:ext uri="{FF2B5EF4-FFF2-40B4-BE49-F238E27FC236}">
                  <a16:creationId xmlns:a16="http://schemas.microsoft.com/office/drawing/2014/main" id="{5348E720-D768-41F4-A085-612EB863DC60}"/>
                </a:ext>
              </a:extLst>
            </p:cNvPr>
            <p:cNvPicPr preferRelativeResize="0"/>
            <p:nvPr/>
          </p:nvPicPr>
          <p:blipFill rotWithShape="1">
            <a:blip r:embed="rId7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0657" y="5188144"/>
              <a:ext cx="10934703" cy="1688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53;p21">
              <a:extLst>
                <a:ext uri="{FF2B5EF4-FFF2-40B4-BE49-F238E27FC236}">
                  <a16:creationId xmlns:a16="http://schemas.microsoft.com/office/drawing/2014/main" id="{EA82AC0B-7D56-451B-8B91-C4AC8397736B}"/>
                </a:ext>
              </a:extLst>
            </p:cNvPr>
            <p:cNvSpPr/>
            <p:nvPr/>
          </p:nvSpPr>
          <p:spPr>
            <a:xfrm>
              <a:off x="4186238" y="5337177"/>
              <a:ext cx="7073443" cy="39920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4;p21">
              <a:extLst>
                <a:ext uri="{FF2B5EF4-FFF2-40B4-BE49-F238E27FC236}">
                  <a16:creationId xmlns:a16="http://schemas.microsoft.com/office/drawing/2014/main" id="{095531D4-4816-45B7-A464-FD9D99637E02}"/>
                </a:ext>
              </a:extLst>
            </p:cNvPr>
            <p:cNvSpPr/>
            <p:nvPr/>
          </p:nvSpPr>
          <p:spPr>
            <a:xfrm>
              <a:off x="506751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55;p21">
              <a:extLst>
                <a:ext uri="{FF2B5EF4-FFF2-40B4-BE49-F238E27FC236}">
                  <a16:creationId xmlns:a16="http://schemas.microsoft.com/office/drawing/2014/main" id="{A454EEC1-FC8E-4C5B-9F89-671ECC57059E}"/>
                </a:ext>
              </a:extLst>
            </p:cNvPr>
            <p:cNvSpPr/>
            <p:nvPr/>
          </p:nvSpPr>
          <p:spPr>
            <a:xfrm>
              <a:off x="5437557" y="5442181"/>
              <a:ext cx="201117" cy="22101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6;p21">
              <a:extLst>
                <a:ext uri="{FF2B5EF4-FFF2-40B4-BE49-F238E27FC236}">
                  <a16:creationId xmlns:a16="http://schemas.microsoft.com/office/drawing/2014/main" id="{D6EEA932-CDD8-4B11-BF23-913B9D4C40D2}"/>
                </a:ext>
              </a:extLst>
            </p:cNvPr>
            <p:cNvSpPr/>
            <p:nvPr/>
          </p:nvSpPr>
          <p:spPr>
            <a:xfrm>
              <a:off x="5842140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7;p21">
              <a:extLst>
                <a:ext uri="{FF2B5EF4-FFF2-40B4-BE49-F238E27FC236}">
                  <a16:creationId xmlns:a16="http://schemas.microsoft.com/office/drawing/2014/main" id="{2ACB7F19-202B-4A9B-AFC0-3E45130F4083}"/>
                </a:ext>
              </a:extLst>
            </p:cNvPr>
            <p:cNvSpPr/>
            <p:nvPr/>
          </p:nvSpPr>
          <p:spPr>
            <a:xfrm>
              <a:off x="656693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8;p21">
              <a:extLst>
                <a:ext uri="{FF2B5EF4-FFF2-40B4-BE49-F238E27FC236}">
                  <a16:creationId xmlns:a16="http://schemas.microsoft.com/office/drawing/2014/main" id="{CD82C5B1-18E2-4325-B0CF-44727F97F37C}"/>
                </a:ext>
              </a:extLst>
            </p:cNvPr>
            <p:cNvSpPr/>
            <p:nvPr/>
          </p:nvSpPr>
          <p:spPr>
            <a:xfrm>
              <a:off x="619586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9;p21">
              <a:extLst>
                <a:ext uri="{FF2B5EF4-FFF2-40B4-BE49-F238E27FC236}">
                  <a16:creationId xmlns:a16="http://schemas.microsoft.com/office/drawing/2014/main" id="{4A570AB2-4CF6-4178-9308-461BBAD65450}"/>
                </a:ext>
              </a:extLst>
            </p:cNvPr>
            <p:cNvSpPr/>
            <p:nvPr/>
          </p:nvSpPr>
          <p:spPr>
            <a:xfrm>
              <a:off x="7709773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0;p21">
              <a:extLst>
                <a:ext uri="{FF2B5EF4-FFF2-40B4-BE49-F238E27FC236}">
                  <a16:creationId xmlns:a16="http://schemas.microsoft.com/office/drawing/2014/main" id="{64CA512E-4621-4E76-918F-5649485A105E}"/>
                </a:ext>
              </a:extLst>
            </p:cNvPr>
            <p:cNvSpPr/>
            <p:nvPr/>
          </p:nvSpPr>
          <p:spPr>
            <a:xfrm>
              <a:off x="8674265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1;p21">
              <a:extLst>
                <a:ext uri="{FF2B5EF4-FFF2-40B4-BE49-F238E27FC236}">
                  <a16:creationId xmlns:a16="http://schemas.microsoft.com/office/drawing/2014/main" id="{336E9145-9339-42C0-8AAF-734E69B069B0}"/>
                </a:ext>
              </a:extLst>
            </p:cNvPr>
            <p:cNvSpPr/>
            <p:nvPr/>
          </p:nvSpPr>
          <p:spPr>
            <a:xfrm>
              <a:off x="9049800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2;p21">
              <a:extLst>
                <a:ext uri="{FF2B5EF4-FFF2-40B4-BE49-F238E27FC236}">
                  <a16:creationId xmlns:a16="http://schemas.microsoft.com/office/drawing/2014/main" id="{DFAAB4C4-C90B-469D-A2EC-46D8749D80A2}"/>
                </a:ext>
              </a:extLst>
            </p:cNvPr>
            <p:cNvSpPr/>
            <p:nvPr/>
          </p:nvSpPr>
          <p:spPr>
            <a:xfrm>
              <a:off x="9431601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;p21">
              <a:extLst>
                <a:ext uri="{FF2B5EF4-FFF2-40B4-BE49-F238E27FC236}">
                  <a16:creationId xmlns:a16="http://schemas.microsoft.com/office/drawing/2014/main" id="{E884F5F5-CF36-4A15-B56D-854D2DAC43BC}"/>
                </a:ext>
              </a:extLst>
            </p:cNvPr>
            <p:cNvSpPr/>
            <p:nvPr/>
          </p:nvSpPr>
          <p:spPr>
            <a:xfrm>
              <a:off x="9802377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4;p21">
              <a:extLst>
                <a:ext uri="{FF2B5EF4-FFF2-40B4-BE49-F238E27FC236}">
                  <a16:creationId xmlns:a16="http://schemas.microsoft.com/office/drawing/2014/main" id="{E37FDFAF-D0C6-4B77-8E0E-A06F91A16ED2}"/>
                </a:ext>
              </a:extLst>
            </p:cNvPr>
            <p:cNvSpPr/>
            <p:nvPr/>
          </p:nvSpPr>
          <p:spPr>
            <a:xfrm>
              <a:off x="1017510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5;p21">
              <a:extLst>
                <a:ext uri="{FF2B5EF4-FFF2-40B4-BE49-F238E27FC236}">
                  <a16:creationId xmlns:a16="http://schemas.microsoft.com/office/drawing/2014/main" id="{F7E1010B-CAA7-4A05-805B-4F0FCE24EE42}"/>
                </a:ext>
              </a:extLst>
            </p:cNvPr>
            <p:cNvSpPr/>
            <p:nvPr/>
          </p:nvSpPr>
          <p:spPr>
            <a:xfrm>
              <a:off x="1056695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6;p21">
              <a:extLst>
                <a:ext uri="{FF2B5EF4-FFF2-40B4-BE49-F238E27FC236}">
                  <a16:creationId xmlns:a16="http://schemas.microsoft.com/office/drawing/2014/main" id="{07A0A86F-31C9-4E7B-B8FE-9ECE15503AA5}"/>
                </a:ext>
              </a:extLst>
            </p:cNvPr>
            <p:cNvSpPr/>
            <p:nvPr/>
          </p:nvSpPr>
          <p:spPr>
            <a:xfrm>
              <a:off x="1095880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7;p21">
              <a:extLst>
                <a:ext uri="{FF2B5EF4-FFF2-40B4-BE49-F238E27FC236}">
                  <a16:creationId xmlns:a16="http://schemas.microsoft.com/office/drawing/2014/main" id="{AF69917B-73FA-49B6-831C-77382F9C61E7}"/>
                </a:ext>
              </a:extLst>
            </p:cNvPr>
            <p:cNvSpPr/>
            <p:nvPr/>
          </p:nvSpPr>
          <p:spPr>
            <a:xfrm>
              <a:off x="829775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8;p21">
              <a:extLst>
                <a:ext uri="{FF2B5EF4-FFF2-40B4-BE49-F238E27FC236}">
                  <a16:creationId xmlns:a16="http://schemas.microsoft.com/office/drawing/2014/main" id="{0C8419AD-CA7E-4E9C-9105-463F881E716C}"/>
                </a:ext>
              </a:extLst>
            </p:cNvPr>
            <p:cNvSpPr/>
            <p:nvPr/>
          </p:nvSpPr>
          <p:spPr>
            <a:xfrm>
              <a:off x="694397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9;p21">
              <a:extLst>
                <a:ext uri="{FF2B5EF4-FFF2-40B4-BE49-F238E27FC236}">
                  <a16:creationId xmlns:a16="http://schemas.microsoft.com/office/drawing/2014/main" id="{D87FDCB1-A745-4A66-853D-1116B3F77D47}"/>
                </a:ext>
              </a:extLst>
            </p:cNvPr>
            <p:cNvSpPr/>
            <p:nvPr/>
          </p:nvSpPr>
          <p:spPr>
            <a:xfrm>
              <a:off x="7309993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4;p21">
              <a:extLst>
                <a:ext uri="{FF2B5EF4-FFF2-40B4-BE49-F238E27FC236}">
                  <a16:creationId xmlns:a16="http://schemas.microsoft.com/office/drawing/2014/main" id="{EB2655CA-AA83-43F9-AE0C-10175D6B1989}"/>
                </a:ext>
              </a:extLst>
            </p:cNvPr>
            <p:cNvSpPr/>
            <p:nvPr/>
          </p:nvSpPr>
          <p:spPr>
            <a:xfrm>
              <a:off x="429111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4;p21">
              <a:extLst>
                <a:ext uri="{FF2B5EF4-FFF2-40B4-BE49-F238E27FC236}">
                  <a16:creationId xmlns:a16="http://schemas.microsoft.com/office/drawing/2014/main" id="{15B8C5DE-1417-4337-AC3D-0C7140ABC2FE}"/>
                </a:ext>
              </a:extLst>
            </p:cNvPr>
            <p:cNvSpPr/>
            <p:nvPr/>
          </p:nvSpPr>
          <p:spPr>
            <a:xfrm>
              <a:off x="467608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4753A13A-170C-4ADC-B3DD-E93692593729}"/>
              </a:ext>
            </a:extLst>
          </p:cNvPr>
          <p:cNvSpPr/>
          <p:nvPr/>
        </p:nvSpPr>
        <p:spPr>
          <a:xfrm>
            <a:off x="4851400" y="4587874"/>
            <a:ext cx="701675" cy="952501"/>
          </a:xfrm>
          <a:custGeom>
            <a:avLst/>
            <a:gdLst>
              <a:gd name="connsiteX0" fmla="*/ 698500 w 698500"/>
              <a:gd name="connsiteY0" fmla="*/ 939800 h 939800"/>
              <a:gd name="connsiteX1" fmla="*/ 330200 w 698500"/>
              <a:gd name="connsiteY1" fmla="*/ 266700 h 939800"/>
              <a:gd name="connsiteX2" fmla="*/ 0 w 698500"/>
              <a:gd name="connsiteY2" fmla="*/ 0 h 93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0" h="939800">
                <a:moveTo>
                  <a:pt x="698500" y="939800"/>
                </a:moveTo>
                <a:cubicBezTo>
                  <a:pt x="572558" y="681566"/>
                  <a:pt x="446617" y="423333"/>
                  <a:pt x="330200" y="266700"/>
                </a:cubicBezTo>
                <a:cubicBezTo>
                  <a:pt x="213783" y="110067"/>
                  <a:pt x="106891" y="55033"/>
                  <a:pt x="0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61140895-0FEE-4DF9-AD36-53696024747E}"/>
              </a:ext>
            </a:extLst>
          </p:cNvPr>
          <p:cNvSpPr/>
          <p:nvPr/>
        </p:nvSpPr>
        <p:spPr>
          <a:xfrm>
            <a:off x="3084616" y="2044700"/>
            <a:ext cx="738084" cy="2540000"/>
          </a:xfrm>
          <a:custGeom>
            <a:avLst/>
            <a:gdLst>
              <a:gd name="connsiteX0" fmla="*/ 738084 w 738084"/>
              <a:gd name="connsiteY0" fmla="*/ 2540000 h 2540000"/>
              <a:gd name="connsiteX1" fmla="*/ 1484 w 738084"/>
              <a:gd name="connsiteY1" fmla="*/ 1358900 h 2540000"/>
              <a:gd name="connsiteX2" fmla="*/ 585684 w 738084"/>
              <a:gd name="connsiteY2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84" h="2540000">
                <a:moveTo>
                  <a:pt x="738084" y="2540000"/>
                </a:moveTo>
                <a:cubicBezTo>
                  <a:pt x="382484" y="2161116"/>
                  <a:pt x="26884" y="1782233"/>
                  <a:pt x="1484" y="1358900"/>
                </a:cubicBezTo>
                <a:cubicBezTo>
                  <a:pt x="-23916" y="935567"/>
                  <a:pt x="280884" y="467783"/>
                  <a:pt x="585684" y="0"/>
                </a:cubicBezTo>
              </a:path>
            </a:pathLst>
          </a:cu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49" name="Csoportba foglalás 48">
            <a:extLst>
              <a:ext uri="{FF2B5EF4-FFF2-40B4-BE49-F238E27FC236}">
                <a16:creationId xmlns:a16="http://schemas.microsoft.com/office/drawing/2014/main" id="{452C6AA9-F7AB-4A62-AF3E-FFF80D2B66B8}"/>
              </a:ext>
            </a:extLst>
          </p:cNvPr>
          <p:cNvGrpSpPr/>
          <p:nvPr/>
        </p:nvGrpSpPr>
        <p:grpSpPr>
          <a:xfrm rot="21445297">
            <a:off x="9819160" y="2019836"/>
            <a:ext cx="298530" cy="2559444"/>
            <a:chOff x="9805451" y="908088"/>
            <a:chExt cx="361835" cy="1801563"/>
          </a:xfrm>
        </p:grpSpPr>
        <p:sp>
          <p:nvSpPr>
            <p:cNvPr id="50" name="Téglalap 49">
              <a:extLst>
                <a:ext uri="{FF2B5EF4-FFF2-40B4-BE49-F238E27FC236}">
                  <a16:creationId xmlns:a16="http://schemas.microsoft.com/office/drawing/2014/main" id="{59356568-CB80-4F16-B0DC-32F28A44E32D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51" name="Egyenes összekötő 50">
              <a:extLst>
                <a:ext uri="{FF2B5EF4-FFF2-40B4-BE49-F238E27FC236}">
                  <a16:creationId xmlns:a16="http://schemas.microsoft.com/office/drawing/2014/main" id="{93DAEECE-0424-4CB4-B008-DD868D5D35E2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gyenes összekötő 51">
              <a:extLst>
                <a:ext uri="{FF2B5EF4-FFF2-40B4-BE49-F238E27FC236}">
                  <a16:creationId xmlns:a16="http://schemas.microsoft.com/office/drawing/2014/main" id="{CD757303-F01F-4875-84C1-422B757B713D}"/>
                </a:ext>
              </a:extLst>
            </p:cNvPr>
            <p:cNvCxnSpPr>
              <a:cxnSpLocks/>
              <a:endCxn id="50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Szabadkézi sokszög: alakzat 52">
            <a:extLst>
              <a:ext uri="{FF2B5EF4-FFF2-40B4-BE49-F238E27FC236}">
                <a16:creationId xmlns:a16="http://schemas.microsoft.com/office/drawing/2014/main" id="{FCD90E14-08EE-4353-8126-7617B2B5B2DD}"/>
              </a:ext>
            </a:extLst>
          </p:cNvPr>
          <p:cNvSpPr/>
          <p:nvPr/>
        </p:nvSpPr>
        <p:spPr>
          <a:xfrm>
            <a:off x="8692619" y="2018805"/>
            <a:ext cx="463256" cy="3491346"/>
          </a:xfrm>
          <a:custGeom>
            <a:avLst/>
            <a:gdLst>
              <a:gd name="connsiteX0" fmla="*/ 463256 w 463256"/>
              <a:gd name="connsiteY0" fmla="*/ 3491346 h 3491346"/>
              <a:gd name="connsiteX1" fmla="*/ 119 w 463256"/>
              <a:gd name="connsiteY1" fmla="*/ 1330037 h 3491346"/>
              <a:gd name="connsiteX2" fmla="*/ 427630 w 463256"/>
              <a:gd name="connsiteY2" fmla="*/ 0 h 349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256" h="3491346">
                <a:moveTo>
                  <a:pt x="463256" y="3491346"/>
                </a:moveTo>
                <a:cubicBezTo>
                  <a:pt x="234656" y="2701637"/>
                  <a:pt x="6057" y="1911928"/>
                  <a:pt x="119" y="1330037"/>
                </a:cubicBezTo>
                <a:cubicBezTo>
                  <a:pt x="-5819" y="748146"/>
                  <a:pt x="210905" y="374073"/>
                  <a:pt x="427630" y="0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9961A2C5-3FC6-41FF-B894-15DCE32DE3CB}"/>
              </a:ext>
            </a:extLst>
          </p:cNvPr>
          <p:cNvSpPr/>
          <p:nvPr/>
        </p:nvSpPr>
        <p:spPr>
          <a:xfrm>
            <a:off x="10260281" y="2018805"/>
            <a:ext cx="406886" cy="3515096"/>
          </a:xfrm>
          <a:custGeom>
            <a:avLst/>
            <a:gdLst>
              <a:gd name="connsiteX0" fmla="*/ 0 w 406886"/>
              <a:gd name="connsiteY0" fmla="*/ 3515096 h 3515096"/>
              <a:gd name="connsiteX1" fmla="*/ 403761 w 406886"/>
              <a:gd name="connsiteY1" fmla="*/ 1472540 h 3515096"/>
              <a:gd name="connsiteX2" fmla="*/ 154379 w 406886"/>
              <a:gd name="connsiteY2" fmla="*/ 0 h 351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886" h="3515096">
                <a:moveTo>
                  <a:pt x="0" y="3515096"/>
                </a:moveTo>
                <a:cubicBezTo>
                  <a:pt x="189015" y="2786742"/>
                  <a:pt x="378031" y="2058389"/>
                  <a:pt x="403761" y="1472540"/>
                </a:cubicBezTo>
                <a:cubicBezTo>
                  <a:pt x="429491" y="886691"/>
                  <a:pt x="291935" y="443345"/>
                  <a:pt x="154379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72" name="Csoportba foglalás 71">
            <a:extLst>
              <a:ext uri="{FF2B5EF4-FFF2-40B4-BE49-F238E27FC236}">
                <a16:creationId xmlns:a16="http://schemas.microsoft.com/office/drawing/2014/main" id="{A5DDAB6D-A12D-475D-9839-FC41F49B9F75}"/>
              </a:ext>
            </a:extLst>
          </p:cNvPr>
          <p:cNvGrpSpPr/>
          <p:nvPr/>
        </p:nvGrpSpPr>
        <p:grpSpPr>
          <a:xfrm>
            <a:off x="6242210" y="1738542"/>
            <a:ext cx="1083039" cy="1357192"/>
            <a:chOff x="6242210" y="1738542"/>
            <a:chExt cx="1083039" cy="1357192"/>
          </a:xfrm>
        </p:grpSpPr>
        <p:grpSp>
          <p:nvGrpSpPr>
            <p:cNvPr id="67" name="Csoportba foglalás 66">
              <a:extLst>
                <a:ext uri="{FF2B5EF4-FFF2-40B4-BE49-F238E27FC236}">
                  <a16:creationId xmlns:a16="http://schemas.microsoft.com/office/drawing/2014/main" id="{6E75C8F1-6B9E-4D73-BD01-F77A815C9EB5}"/>
                </a:ext>
              </a:extLst>
            </p:cNvPr>
            <p:cNvGrpSpPr/>
            <p:nvPr/>
          </p:nvGrpSpPr>
          <p:grpSpPr>
            <a:xfrm>
              <a:off x="6242210" y="1901296"/>
              <a:ext cx="1083039" cy="1048353"/>
              <a:chOff x="6244861" y="1898047"/>
              <a:chExt cx="1083039" cy="1048353"/>
            </a:xfrm>
          </p:grpSpPr>
          <p:sp>
            <p:nvSpPr>
              <p:cNvPr id="55" name="Téglalap: lekerekített 54">
                <a:extLst>
                  <a:ext uri="{FF2B5EF4-FFF2-40B4-BE49-F238E27FC236}">
                    <a16:creationId xmlns:a16="http://schemas.microsoft.com/office/drawing/2014/main" id="{D13EAAD3-A26E-4772-BF83-41A5840136F1}"/>
                  </a:ext>
                </a:extLst>
              </p:cNvPr>
              <p:cNvSpPr/>
              <p:nvPr/>
            </p:nvSpPr>
            <p:spPr>
              <a:xfrm>
                <a:off x="6244861" y="1898047"/>
                <a:ext cx="1083039" cy="1048353"/>
              </a:xfrm>
              <a:prstGeom prst="roundRect">
                <a:avLst>
                  <a:gd name="adj" fmla="val 8617"/>
                </a:avLst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56" name="Ellipszis 55">
                <a:extLst>
                  <a:ext uri="{FF2B5EF4-FFF2-40B4-BE49-F238E27FC236}">
                    <a16:creationId xmlns:a16="http://schemas.microsoft.com/office/drawing/2014/main" id="{4025E771-CB33-4575-8FB4-E92C133045B1}"/>
                  </a:ext>
                </a:extLst>
              </p:cNvPr>
              <p:cNvSpPr/>
              <p:nvPr/>
            </p:nvSpPr>
            <p:spPr>
              <a:xfrm>
                <a:off x="6530309" y="2146855"/>
                <a:ext cx="520696" cy="542053"/>
              </a:xfrm>
              <a:prstGeom prst="ellips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57" name="Ellipszis 56">
                <a:extLst>
                  <a:ext uri="{FF2B5EF4-FFF2-40B4-BE49-F238E27FC236}">
                    <a16:creationId xmlns:a16="http://schemas.microsoft.com/office/drawing/2014/main" id="{21F64B4F-A075-4817-AFCD-08C6A9EA4B14}"/>
                  </a:ext>
                </a:extLst>
              </p:cNvPr>
              <p:cNvSpPr/>
              <p:nvPr/>
            </p:nvSpPr>
            <p:spPr>
              <a:xfrm>
                <a:off x="6365361" y="2018805"/>
                <a:ext cx="87725" cy="8772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58" name="Ellipszis 57">
                <a:extLst>
                  <a:ext uri="{FF2B5EF4-FFF2-40B4-BE49-F238E27FC236}">
                    <a16:creationId xmlns:a16="http://schemas.microsoft.com/office/drawing/2014/main" id="{81A5E1E6-E1D7-49CA-A2E2-1F7075BE74EA}"/>
                  </a:ext>
                </a:extLst>
              </p:cNvPr>
              <p:cNvSpPr/>
              <p:nvPr/>
            </p:nvSpPr>
            <p:spPr>
              <a:xfrm>
                <a:off x="7139309" y="2018805"/>
                <a:ext cx="87725" cy="8772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59" name="Ellipszis 58">
                <a:extLst>
                  <a:ext uri="{FF2B5EF4-FFF2-40B4-BE49-F238E27FC236}">
                    <a16:creationId xmlns:a16="http://schemas.microsoft.com/office/drawing/2014/main" id="{29E3D6F8-DFE6-43E1-AB12-10CFAA42AE9C}"/>
                  </a:ext>
                </a:extLst>
              </p:cNvPr>
              <p:cNvSpPr/>
              <p:nvPr/>
            </p:nvSpPr>
            <p:spPr>
              <a:xfrm>
                <a:off x="6365361" y="2748170"/>
                <a:ext cx="87725" cy="8772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60" name="Ellipszis 59">
                <a:extLst>
                  <a:ext uri="{FF2B5EF4-FFF2-40B4-BE49-F238E27FC236}">
                    <a16:creationId xmlns:a16="http://schemas.microsoft.com/office/drawing/2014/main" id="{B1207DCB-DC88-40F7-8A67-4D2ECA833070}"/>
                  </a:ext>
                </a:extLst>
              </p:cNvPr>
              <p:cNvSpPr/>
              <p:nvPr/>
            </p:nvSpPr>
            <p:spPr>
              <a:xfrm>
                <a:off x="7139309" y="2748170"/>
                <a:ext cx="87725" cy="8772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sp>
          <p:nvSpPr>
            <p:cNvPr id="68" name="Téglalap 67">
              <a:extLst>
                <a:ext uri="{FF2B5EF4-FFF2-40B4-BE49-F238E27FC236}">
                  <a16:creationId xmlns:a16="http://schemas.microsoft.com/office/drawing/2014/main" id="{FBF0A2A3-BA23-4FAB-942C-000C8DE6FEA6}"/>
                </a:ext>
              </a:extLst>
            </p:cNvPr>
            <p:cNvSpPr/>
            <p:nvPr/>
          </p:nvSpPr>
          <p:spPr>
            <a:xfrm>
              <a:off x="6491288" y="1743943"/>
              <a:ext cx="75642" cy="13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9" name="Téglalap 68">
              <a:extLst>
                <a:ext uri="{FF2B5EF4-FFF2-40B4-BE49-F238E27FC236}">
                  <a16:creationId xmlns:a16="http://schemas.microsoft.com/office/drawing/2014/main" id="{6041C295-DC4F-4D7E-ADB6-D700C9073D9B}"/>
                </a:ext>
              </a:extLst>
            </p:cNvPr>
            <p:cNvSpPr/>
            <p:nvPr/>
          </p:nvSpPr>
          <p:spPr>
            <a:xfrm>
              <a:off x="7006711" y="1738542"/>
              <a:ext cx="75642" cy="13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0" name="Téglalap 69">
              <a:extLst>
                <a:ext uri="{FF2B5EF4-FFF2-40B4-BE49-F238E27FC236}">
                  <a16:creationId xmlns:a16="http://schemas.microsoft.com/office/drawing/2014/main" id="{05F371D4-8748-4DAB-AC0C-3D027BE60ECB}"/>
                </a:ext>
              </a:extLst>
            </p:cNvPr>
            <p:cNvSpPr/>
            <p:nvPr/>
          </p:nvSpPr>
          <p:spPr>
            <a:xfrm>
              <a:off x="6500805" y="2957622"/>
              <a:ext cx="75642" cy="13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1" name="Téglalap 70">
              <a:extLst>
                <a:ext uri="{FF2B5EF4-FFF2-40B4-BE49-F238E27FC236}">
                  <a16:creationId xmlns:a16="http://schemas.microsoft.com/office/drawing/2014/main" id="{2B984AFA-282C-4D41-8A15-932A91654DF7}"/>
                </a:ext>
              </a:extLst>
            </p:cNvPr>
            <p:cNvSpPr/>
            <p:nvPr/>
          </p:nvSpPr>
          <p:spPr>
            <a:xfrm>
              <a:off x="7016228" y="2952221"/>
              <a:ext cx="75642" cy="13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73" name="Cím 1">
            <a:extLst>
              <a:ext uri="{FF2B5EF4-FFF2-40B4-BE49-F238E27FC236}">
                <a16:creationId xmlns:a16="http://schemas.microsoft.com/office/drawing/2014/main" id="{B88BF27A-D46B-4197-93C8-9B3329CE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" y="18299"/>
            <a:ext cx="2991877" cy="3401647"/>
          </a:xfrm>
        </p:spPr>
        <p:txBody>
          <a:bodyPr anchor="t">
            <a:noAutofit/>
          </a:bodyPr>
          <a:lstStyle/>
          <a:p>
            <a:r>
              <a:rPr lang="hu-HU" dirty="0"/>
              <a:t>Start / Stop </a:t>
            </a:r>
            <a:r>
              <a:rPr lang="hu-HU" dirty="0" err="1"/>
              <a:t>button</a:t>
            </a:r>
            <a:r>
              <a:rPr lang="hu-HU" dirty="0"/>
              <a:t>, </a:t>
            </a:r>
            <a:r>
              <a:rPr lang="hu-HU" dirty="0" err="1"/>
              <a:t>read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code</a:t>
            </a:r>
            <a:endParaRPr lang="hu-HU" dirty="0"/>
          </a:p>
        </p:txBody>
      </p:sp>
      <p:sp>
        <p:nvSpPr>
          <p:cNvPr id="74" name="Google Shape;173;p21">
            <a:extLst>
              <a:ext uri="{FF2B5EF4-FFF2-40B4-BE49-F238E27FC236}">
                <a16:creationId xmlns:a16="http://schemas.microsoft.com/office/drawing/2014/main" id="{246EC9AC-A4FB-46BE-86C7-FD3D03E8A013}"/>
              </a:ext>
            </a:extLst>
          </p:cNvPr>
          <p:cNvSpPr/>
          <p:nvPr/>
        </p:nvSpPr>
        <p:spPr>
          <a:xfrm>
            <a:off x="8875382" y="998446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sp>
        <p:nvSpPr>
          <p:cNvPr id="75" name="Google Shape;173;p21">
            <a:extLst>
              <a:ext uri="{FF2B5EF4-FFF2-40B4-BE49-F238E27FC236}">
                <a16:creationId xmlns:a16="http://schemas.microsoft.com/office/drawing/2014/main" id="{DFD8CB55-B555-4831-AD2C-F5E36AD46BC5}"/>
              </a:ext>
            </a:extLst>
          </p:cNvPr>
          <p:cNvSpPr/>
          <p:nvPr/>
        </p:nvSpPr>
        <p:spPr>
          <a:xfrm>
            <a:off x="10303440" y="960372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sp>
        <p:nvSpPr>
          <p:cNvPr id="77" name="Google Shape;172;p21">
            <a:extLst>
              <a:ext uri="{FF2B5EF4-FFF2-40B4-BE49-F238E27FC236}">
                <a16:creationId xmlns:a16="http://schemas.microsoft.com/office/drawing/2014/main" id="{27802D60-3153-4D6F-A6D9-AD78E1BB2BC6}"/>
              </a:ext>
            </a:extLst>
          </p:cNvPr>
          <p:cNvSpPr/>
          <p:nvPr/>
        </p:nvSpPr>
        <p:spPr>
          <a:xfrm>
            <a:off x="9465551" y="1502056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78" name="Google Shape;172;p21">
            <a:extLst>
              <a:ext uri="{FF2B5EF4-FFF2-40B4-BE49-F238E27FC236}">
                <a16:creationId xmlns:a16="http://schemas.microsoft.com/office/drawing/2014/main" id="{0A3AB43D-F686-468F-AC23-F770AFDEE232}"/>
              </a:ext>
            </a:extLst>
          </p:cNvPr>
          <p:cNvSpPr/>
          <p:nvPr/>
        </p:nvSpPr>
        <p:spPr>
          <a:xfrm>
            <a:off x="10740080" y="1565902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79" name="Szövegdoboz 78">
            <a:extLst>
              <a:ext uri="{FF2B5EF4-FFF2-40B4-BE49-F238E27FC236}">
                <a16:creationId xmlns:a16="http://schemas.microsoft.com/office/drawing/2014/main" id="{EAA61D0E-B419-4DB8-A226-1606C4109434}"/>
              </a:ext>
            </a:extLst>
          </p:cNvPr>
          <p:cNvSpPr txBox="1"/>
          <p:nvPr/>
        </p:nvSpPr>
        <p:spPr>
          <a:xfrm>
            <a:off x="8989140" y="3108271"/>
            <a:ext cx="946340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220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80" name="Szövegdoboz 79">
            <a:extLst>
              <a:ext uri="{FF2B5EF4-FFF2-40B4-BE49-F238E27FC236}">
                <a16:creationId xmlns:a16="http://schemas.microsoft.com/office/drawing/2014/main" id="{3EE5E3C3-48C1-4A07-A3F3-3E44CCA76A4C}"/>
              </a:ext>
            </a:extLst>
          </p:cNvPr>
          <p:cNvSpPr txBox="1"/>
          <p:nvPr/>
        </p:nvSpPr>
        <p:spPr>
          <a:xfrm>
            <a:off x="11159555" y="3277418"/>
            <a:ext cx="946340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220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97C7DBA2-99B5-4E08-A3A5-5E0A748F3CBC}"/>
              </a:ext>
            </a:extLst>
          </p:cNvPr>
          <p:cNvSpPr/>
          <p:nvPr/>
        </p:nvSpPr>
        <p:spPr>
          <a:xfrm>
            <a:off x="4448175" y="1977617"/>
            <a:ext cx="1847850" cy="3537358"/>
          </a:xfrm>
          <a:custGeom>
            <a:avLst/>
            <a:gdLst>
              <a:gd name="connsiteX0" fmla="*/ 0 w 1847850"/>
              <a:gd name="connsiteY0" fmla="*/ 60733 h 3537358"/>
              <a:gd name="connsiteX1" fmla="*/ 952500 w 1847850"/>
              <a:gd name="connsiteY1" fmla="*/ 470308 h 3537358"/>
              <a:gd name="connsiteX2" fmla="*/ 1847850 w 1847850"/>
              <a:gd name="connsiteY2" fmla="*/ 3537358 h 353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7850" h="3537358">
                <a:moveTo>
                  <a:pt x="0" y="60733"/>
                </a:moveTo>
                <a:cubicBezTo>
                  <a:pt x="322262" y="-24199"/>
                  <a:pt x="644525" y="-109130"/>
                  <a:pt x="952500" y="470308"/>
                </a:cubicBezTo>
                <a:cubicBezTo>
                  <a:pt x="1260475" y="1049746"/>
                  <a:pt x="1554162" y="2293552"/>
                  <a:pt x="1847850" y="3537358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Szabadkézi sokszög: alakzat 2">
            <a:extLst>
              <a:ext uri="{FF2B5EF4-FFF2-40B4-BE49-F238E27FC236}">
                <a16:creationId xmlns:a16="http://schemas.microsoft.com/office/drawing/2014/main" id="{0BC1FB05-5819-4F92-B6C5-EADC7003D21F}"/>
              </a:ext>
            </a:extLst>
          </p:cNvPr>
          <p:cNvSpPr/>
          <p:nvPr/>
        </p:nvSpPr>
        <p:spPr>
          <a:xfrm>
            <a:off x="7047186" y="3575509"/>
            <a:ext cx="450400" cy="1964865"/>
          </a:xfrm>
          <a:custGeom>
            <a:avLst/>
            <a:gdLst>
              <a:gd name="connsiteX0" fmla="*/ 362607 w 450400"/>
              <a:gd name="connsiteY0" fmla="*/ 1876097 h 1876097"/>
              <a:gd name="connsiteX1" fmla="*/ 425669 w 450400"/>
              <a:gd name="connsiteY1" fmla="*/ 425669 h 1876097"/>
              <a:gd name="connsiteX2" fmla="*/ 0 w 450400"/>
              <a:gd name="connsiteY2" fmla="*/ 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0400" h="1876097">
                <a:moveTo>
                  <a:pt x="362607" y="1876097"/>
                </a:moveTo>
                <a:cubicBezTo>
                  <a:pt x="424355" y="1307224"/>
                  <a:pt x="486104" y="738352"/>
                  <a:pt x="425669" y="425669"/>
                </a:cubicBezTo>
                <a:cubicBezTo>
                  <a:pt x="365235" y="112986"/>
                  <a:pt x="182617" y="56493"/>
                  <a:pt x="0" y="0"/>
                </a:cubicBezTo>
              </a:path>
            </a:pathLst>
          </a:custGeom>
          <a:noFill/>
          <a:ln w="76200">
            <a:solidFill>
              <a:srgbClr val="FE7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Szabadkézi sokszög: alakzat 3">
            <a:extLst>
              <a:ext uri="{FF2B5EF4-FFF2-40B4-BE49-F238E27FC236}">
                <a16:creationId xmlns:a16="http://schemas.microsoft.com/office/drawing/2014/main" id="{5BB953FB-B3E2-4F83-A193-BC1D0B96C1FE}"/>
              </a:ext>
            </a:extLst>
          </p:cNvPr>
          <p:cNvSpPr/>
          <p:nvPr/>
        </p:nvSpPr>
        <p:spPr>
          <a:xfrm>
            <a:off x="6468955" y="3587750"/>
            <a:ext cx="458895" cy="1009650"/>
          </a:xfrm>
          <a:custGeom>
            <a:avLst/>
            <a:gdLst>
              <a:gd name="connsiteX0" fmla="*/ 58845 w 458895"/>
              <a:gd name="connsiteY0" fmla="*/ 0 h 1009650"/>
              <a:gd name="connsiteX1" fmla="*/ 33445 w 458895"/>
              <a:gd name="connsiteY1" fmla="*/ 584200 h 1009650"/>
              <a:gd name="connsiteX2" fmla="*/ 458895 w 458895"/>
              <a:gd name="connsiteY2" fmla="*/ 100965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8895" h="1009650">
                <a:moveTo>
                  <a:pt x="58845" y="0"/>
                </a:moveTo>
                <a:cubicBezTo>
                  <a:pt x="12807" y="207962"/>
                  <a:pt x="-33230" y="415925"/>
                  <a:pt x="33445" y="584200"/>
                </a:cubicBezTo>
                <a:cubicBezTo>
                  <a:pt x="100120" y="752475"/>
                  <a:pt x="279507" y="881062"/>
                  <a:pt x="458895" y="1009650"/>
                </a:cubicBezTo>
              </a:path>
            </a:pathLst>
          </a:cu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204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BF648FD-40EB-42D4-A97C-3EFA3EB6D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hu-HU" dirty="0" err="1"/>
              <a:t>Further</a:t>
            </a:r>
            <a:r>
              <a:rPr lang="hu-HU" dirty="0"/>
              <a:t> </a:t>
            </a:r>
            <a:r>
              <a:rPr lang="hu-HU" dirty="0" err="1"/>
              <a:t>links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971E751-9B45-4819-8417-87B76440F85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7A97A98-3209-4839-ACB6-183DCCC4E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436562" indent="-342900">
              <a:buFont typeface="Arial" panose="020B0604020202020204" pitchFamily="34" charset="0"/>
              <a:buChar char="•"/>
            </a:pPr>
            <a:r>
              <a:rPr lang="hu-HU" dirty="0" err="1"/>
              <a:t>Arduino</a:t>
            </a:r>
            <a:r>
              <a:rPr lang="hu-HU" dirty="0"/>
              <a:t>: </a:t>
            </a:r>
            <a:r>
              <a:rPr lang="hu-HU" dirty="0">
                <a:hlinkClick r:id="rId3"/>
              </a:rPr>
              <a:t>https://www.arduino.cc/</a:t>
            </a:r>
            <a:r>
              <a:rPr lang="hu-HU" dirty="0"/>
              <a:t> </a:t>
            </a:r>
          </a:p>
          <a:p>
            <a:pPr marL="436562" indent="-342900">
              <a:buFont typeface="Arial" panose="020B0604020202020204" pitchFamily="34" charset="0"/>
              <a:buChar char="•"/>
            </a:pPr>
            <a:r>
              <a:rPr lang="hu-HU" dirty="0" err="1"/>
              <a:t>Source</a:t>
            </a:r>
            <a:r>
              <a:rPr lang="hu-HU" dirty="0"/>
              <a:t> </a:t>
            </a:r>
            <a:r>
              <a:rPr lang="hu-HU" dirty="0" err="1"/>
              <a:t>code</a:t>
            </a:r>
            <a:r>
              <a:rPr lang="hu-HU" dirty="0"/>
              <a:t>: </a:t>
            </a:r>
            <a:r>
              <a:rPr lang="hu-HU" dirty="0">
                <a:hlinkClick r:id="rId4"/>
              </a:rPr>
              <a:t>https://github.com/symat/arduino_christmas</a:t>
            </a:r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2156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églalap 42">
            <a:extLst>
              <a:ext uri="{FF2B5EF4-FFF2-40B4-BE49-F238E27FC236}">
                <a16:creationId xmlns:a16="http://schemas.microsoft.com/office/drawing/2014/main" id="{D4989BD2-5F59-40A2-A195-CDAE50A73C34}"/>
              </a:ext>
            </a:extLst>
          </p:cNvPr>
          <p:cNvSpPr/>
          <p:nvPr/>
        </p:nvSpPr>
        <p:spPr>
          <a:xfrm>
            <a:off x="486888" y="1176497"/>
            <a:ext cx="11067803" cy="44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Google Shape;478;p33">
            <a:extLst>
              <a:ext uri="{FF2B5EF4-FFF2-40B4-BE49-F238E27FC236}">
                <a16:creationId xmlns:a16="http://schemas.microsoft.com/office/drawing/2014/main" id="{23117A62-D177-4E1B-987E-2B766D4E2589}"/>
              </a:ext>
            </a:extLst>
          </p:cNvPr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7555" y="1753526"/>
            <a:ext cx="5656475" cy="392841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0C156AD-6530-4F87-9BAD-A80D02C6C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6621681" cy="846824"/>
          </a:xfrm>
        </p:spPr>
        <p:txBody>
          <a:bodyPr/>
          <a:lstStyle/>
          <a:p>
            <a:r>
              <a:rPr lang="hu-HU" dirty="0" err="1"/>
              <a:t>Arduino</a:t>
            </a:r>
            <a:r>
              <a:rPr lang="hu-HU" dirty="0"/>
              <a:t> </a:t>
            </a:r>
            <a:r>
              <a:rPr lang="hu-HU" dirty="0" err="1"/>
              <a:t>Uno</a:t>
            </a:r>
            <a:endParaRPr lang="hu-HU" dirty="0"/>
          </a:p>
        </p:txBody>
      </p:sp>
      <p:sp>
        <p:nvSpPr>
          <p:cNvPr id="5" name="Google Shape;480;p33">
            <a:extLst>
              <a:ext uri="{FF2B5EF4-FFF2-40B4-BE49-F238E27FC236}">
                <a16:creationId xmlns:a16="http://schemas.microsoft.com/office/drawing/2014/main" id="{4F44C3E9-D6A5-4218-8CDC-34A458ED9571}"/>
              </a:ext>
            </a:extLst>
          </p:cNvPr>
          <p:cNvSpPr txBox="1"/>
          <p:nvPr/>
        </p:nvSpPr>
        <p:spPr>
          <a:xfrm>
            <a:off x="283058" y="3806508"/>
            <a:ext cx="369483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USB</a:t>
            </a:r>
            <a:br>
              <a:rPr lang="en" sz="2400" dirty="0">
                <a:latin typeface="Lato"/>
                <a:ea typeface="Lato"/>
                <a:cs typeface="Lato"/>
                <a:sym typeface="Lato"/>
              </a:rPr>
            </a:br>
            <a:r>
              <a:rPr lang="en" sz="2400" dirty="0"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hu-HU" sz="2400" dirty="0" err="1">
                <a:latin typeface="Lato"/>
                <a:ea typeface="Lato"/>
                <a:cs typeface="Lato"/>
                <a:sym typeface="Lato"/>
              </a:rPr>
              <a:t>uploading</a:t>
            </a:r>
            <a:r>
              <a:rPr lang="hu-HU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hu-HU" sz="2400" dirty="0" err="1">
                <a:latin typeface="Lato"/>
                <a:ea typeface="Lato"/>
                <a:cs typeface="Lato"/>
                <a:sym typeface="Lato"/>
              </a:rPr>
              <a:t>programs</a:t>
            </a:r>
            <a:r>
              <a:rPr lang="hu-HU" sz="2400" dirty="0">
                <a:latin typeface="Lato"/>
                <a:ea typeface="Lato"/>
                <a:cs typeface="Lato"/>
                <a:sym typeface="Lato"/>
              </a:rPr>
              <a:t> + </a:t>
            </a:r>
            <a:r>
              <a:rPr lang="hu-HU" sz="2400" dirty="0" err="1">
                <a:latin typeface="Lato"/>
                <a:ea typeface="Lato"/>
                <a:cs typeface="Lato"/>
                <a:sym typeface="Lato"/>
              </a:rPr>
              <a:t>supply</a:t>
            </a:r>
            <a:r>
              <a:rPr lang="hu-HU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hu-HU" sz="2400" dirty="0" err="1">
                <a:latin typeface="Lato"/>
                <a:ea typeface="Lato"/>
                <a:cs typeface="Lato"/>
                <a:sym typeface="Lato"/>
              </a:rPr>
              <a:t>voltage</a:t>
            </a:r>
            <a:r>
              <a:rPr lang="hu-HU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400" dirty="0">
                <a:latin typeface="Lato"/>
                <a:ea typeface="Lato"/>
                <a:cs typeface="Lato"/>
                <a:sym typeface="Lato"/>
              </a:rPr>
              <a:t>)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483;p33">
            <a:extLst>
              <a:ext uri="{FF2B5EF4-FFF2-40B4-BE49-F238E27FC236}">
                <a16:creationId xmlns:a16="http://schemas.microsoft.com/office/drawing/2014/main" id="{2C0528BD-5D7B-4DE9-AAC4-191BAD715437}"/>
              </a:ext>
            </a:extLst>
          </p:cNvPr>
          <p:cNvSpPr/>
          <p:nvPr/>
        </p:nvSpPr>
        <p:spPr>
          <a:xfrm rot="-5400000">
            <a:off x="7867356" y="313150"/>
            <a:ext cx="296100" cy="2510475"/>
          </a:xfrm>
          <a:prstGeom prst="rightBrace">
            <a:avLst>
              <a:gd name="adj1" fmla="val 50000"/>
              <a:gd name="adj2" fmla="val 51178"/>
            </a:avLst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84;p33">
            <a:extLst>
              <a:ext uri="{FF2B5EF4-FFF2-40B4-BE49-F238E27FC236}">
                <a16:creationId xmlns:a16="http://schemas.microsoft.com/office/drawing/2014/main" id="{226A9449-ED62-4F64-8706-87653E3ECEEA}"/>
              </a:ext>
            </a:extLst>
          </p:cNvPr>
          <p:cNvSpPr txBox="1"/>
          <p:nvPr/>
        </p:nvSpPr>
        <p:spPr>
          <a:xfrm>
            <a:off x="7239922" y="829281"/>
            <a:ext cx="386986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 dirty="0">
                <a:latin typeface="Lato"/>
                <a:ea typeface="Lato"/>
                <a:cs typeface="Lato"/>
                <a:sym typeface="Lato"/>
              </a:rPr>
              <a:t>Digital </a:t>
            </a:r>
            <a:r>
              <a:rPr lang="hu-HU" sz="2400" dirty="0" err="1">
                <a:latin typeface="Lato"/>
                <a:ea typeface="Lato"/>
                <a:cs typeface="Lato"/>
                <a:sym typeface="Lato"/>
              </a:rPr>
              <a:t>inputs</a:t>
            </a:r>
            <a:r>
              <a:rPr lang="hu-HU" sz="2400" dirty="0"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hu-HU" sz="2400" dirty="0" err="1">
                <a:latin typeface="Lato"/>
                <a:ea typeface="Lato"/>
                <a:cs typeface="Lato"/>
                <a:sym typeface="Lato"/>
              </a:rPr>
              <a:t>outputs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Google Shape;493;p33">
            <a:extLst>
              <a:ext uri="{FF2B5EF4-FFF2-40B4-BE49-F238E27FC236}">
                <a16:creationId xmlns:a16="http://schemas.microsoft.com/office/drawing/2014/main" id="{3785E93A-3592-4D3D-AB61-D150F6FB4798}"/>
              </a:ext>
            </a:extLst>
          </p:cNvPr>
          <p:cNvSpPr txBox="1"/>
          <p:nvPr/>
        </p:nvSpPr>
        <p:spPr>
          <a:xfrm>
            <a:off x="4299862" y="783919"/>
            <a:ext cx="269907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GND (</a:t>
            </a:r>
            <a:r>
              <a:rPr lang="hu-HU" sz="2400" dirty="0" err="1">
                <a:latin typeface="Lato"/>
                <a:ea typeface="Lato"/>
                <a:cs typeface="Lato"/>
                <a:sym typeface="Lato"/>
              </a:rPr>
              <a:t>ground</a:t>
            </a:r>
            <a:r>
              <a:rPr lang="en" sz="2400" dirty="0">
                <a:latin typeface="Lato"/>
                <a:ea typeface="Lato"/>
                <a:cs typeface="Lato"/>
                <a:sym typeface="Lato"/>
              </a:rPr>
              <a:t>, 0V)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" name="Google Shape;494;p33">
            <a:extLst>
              <a:ext uri="{FF2B5EF4-FFF2-40B4-BE49-F238E27FC236}">
                <a16:creationId xmlns:a16="http://schemas.microsoft.com/office/drawing/2014/main" id="{1CA85BD8-C1FD-4CC6-B2F5-9C240286829B}"/>
              </a:ext>
            </a:extLst>
          </p:cNvPr>
          <p:cNvCxnSpPr>
            <a:cxnSpLocks/>
          </p:cNvCxnSpPr>
          <p:nvPr/>
        </p:nvCxnSpPr>
        <p:spPr>
          <a:xfrm>
            <a:off x="6016193" y="1268252"/>
            <a:ext cx="625200" cy="5316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" name="Google Shape;495;p33">
            <a:extLst>
              <a:ext uri="{FF2B5EF4-FFF2-40B4-BE49-F238E27FC236}">
                <a16:creationId xmlns:a16="http://schemas.microsoft.com/office/drawing/2014/main" id="{B3EEBAD4-BC97-4C91-BE60-247F47773F21}"/>
              </a:ext>
            </a:extLst>
          </p:cNvPr>
          <p:cNvCxnSpPr>
            <a:cxnSpLocks/>
          </p:cNvCxnSpPr>
          <p:nvPr/>
        </p:nvCxnSpPr>
        <p:spPr>
          <a:xfrm flipV="1">
            <a:off x="1097280" y="2805137"/>
            <a:ext cx="3237358" cy="1271348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3" name="Google Shape;498;p33">
            <a:extLst>
              <a:ext uri="{FF2B5EF4-FFF2-40B4-BE49-F238E27FC236}">
                <a16:creationId xmlns:a16="http://schemas.microsoft.com/office/drawing/2014/main" id="{9A7B0992-8261-44C1-8080-2201653845B9}"/>
              </a:ext>
            </a:extLst>
          </p:cNvPr>
          <p:cNvSpPr txBox="1"/>
          <p:nvPr/>
        </p:nvSpPr>
        <p:spPr>
          <a:xfrm>
            <a:off x="790372" y="1994264"/>
            <a:ext cx="20301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Reset </a:t>
            </a:r>
            <a:r>
              <a:rPr lang="hu-HU" sz="2400" dirty="0" err="1">
                <a:latin typeface="Lato"/>
                <a:ea typeface="Lato"/>
                <a:cs typeface="Lato"/>
                <a:sym typeface="Lato"/>
              </a:rPr>
              <a:t>button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" name="Google Shape;499;p33">
            <a:extLst>
              <a:ext uri="{FF2B5EF4-FFF2-40B4-BE49-F238E27FC236}">
                <a16:creationId xmlns:a16="http://schemas.microsoft.com/office/drawing/2014/main" id="{11E814EE-8529-4976-A1E1-EA51DDE6A37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820473" y="1994264"/>
            <a:ext cx="2345292" cy="276984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5" name="Google Shape;500;p33">
            <a:extLst>
              <a:ext uri="{FF2B5EF4-FFF2-40B4-BE49-F238E27FC236}">
                <a16:creationId xmlns:a16="http://schemas.microsoft.com/office/drawing/2014/main" id="{5D729304-5AA9-4A97-A33B-B7D2433C61AA}"/>
              </a:ext>
            </a:extLst>
          </p:cNvPr>
          <p:cNvSpPr txBox="1"/>
          <p:nvPr/>
        </p:nvSpPr>
        <p:spPr>
          <a:xfrm>
            <a:off x="9643006" y="3451423"/>
            <a:ext cx="237482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ATmega328P</a:t>
            </a:r>
            <a:br>
              <a:rPr lang="hu-HU" sz="2400" dirty="0">
                <a:latin typeface="Lato"/>
                <a:ea typeface="Lato"/>
                <a:cs typeface="Lato"/>
                <a:sym typeface="Lato"/>
              </a:rPr>
            </a:br>
            <a:r>
              <a:rPr lang="hu-HU" sz="2400" dirty="0" err="1">
                <a:latin typeface="Lato"/>
                <a:ea typeface="Lato"/>
                <a:cs typeface="Lato"/>
                <a:sym typeface="Lato"/>
              </a:rPr>
              <a:t>microcontroller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" name="Google Shape;503;p33">
            <a:extLst>
              <a:ext uri="{FF2B5EF4-FFF2-40B4-BE49-F238E27FC236}">
                <a16:creationId xmlns:a16="http://schemas.microsoft.com/office/drawing/2014/main" id="{CB9DB41F-B399-4D90-8938-90059B3725CE}"/>
              </a:ext>
            </a:extLst>
          </p:cNvPr>
          <p:cNvCxnSpPr>
            <a:cxnSpLocks/>
          </p:cNvCxnSpPr>
          <p:nvPr/>
        </p:nvCxnSpPr>
        <p:spPr>
          <a:xfrm flipH="1">
            <a:off x="9009268" y="3913073"/>
            <a:ext cx="754762" cy="326824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1840080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églalap 42">
            <a:extLst>
              <a:ext uri="{FF2B5EF4-FFF2-40B4-BE49-F238E27FC236}">
                <a16:creationId xmlns:a16="http://schemas.microsoft.com/office/drawing/2014/main" id="{D4989BD2-5F59-40A2-A195-CDAE50A73C34}"/>
              </a:ext>
            </a:extLst>
          </p:cNvPr>
          <p:cNvSpPr/>
          <p:nvPr/>
        </p:nvSpPr>
        <p:spPr>
          <a:xfrm>
            <a:off x="486889" y="1146017"/>
            <a:ext cx="7056912" cy="44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0C156AD-6530-4F87-9BAD-A80D02C6C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9258" cy="846824"/>
          </a:xfrm>
        </p:spPr>
        <p:txBody>
          <a:bodyPr/>
          <a:lstStyle/>
          <a:p>
            <a:pPr algn="r"/>
            <a:r>
              <a:rPr lang="hu-HU" dirty="0" err="1"/>
              <a:t>Microcontroller</a:t>
            </a:r>
            <a:endParaRPr lang="hu-HU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52F9AA85-F412-407E-9183-4D2C3AA78CD8}"/>
              </a:ext>
            </a:extLst>
          </p:cNvPr>
          <p:cNvGrpSpPr/>
          <p:nvPr/>
        </p:nvGrpSpPr>
        <p:grpSpPr>
          <a:xfrm>
            <a:off x="714374" y="571500"/>
            <a:ext cx="10442919" cy="5520542"/>
            <a:chOff x="714375" y="571500"/>
            <a:chExt cx="7981948" cy="4219575"/>
          </a:xfrm>
        </p:grpSpPr>
        <p:pic>
          <p:nvPicPr>
            <p:cNvPr id="15" name="Google Shape;142;p20">
              <a:extLst>
                <a:ext uri="{FF2B5EF4-FFF2-40B4-BE49-F238E27FC236}">
                  <a16:creationId xmlns:a16="http://schemas.microsoft.com/office/drawing/2014/main" id="{EFB5A956-CDCF-4FD0-BDB4-83C7248059FE}"/>
                </a:ext>
              </a:extLst>
            </p:cNvPr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19625" y="1743975"/>
              <a:ext cx="4076698" cy="304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143;p20">
              <a:extLst>
                <a:ext uri="{FF2B5EF4-FFF2-40B4-BE49-F238E27FC236}">
                  <a16:creationId xmlns:a16="http://schemas.microsoft.com/office/drawing/2014/main" id="{31CE73B9-764F-4B5A-B55E-ACCD53D66307}"/>
                </a:ext>
              </a:extLst>
            </p:cNvPr>
            <p:cNvSpPr txBox="1">
              <a:spLocks/>
            </p:cNvSpPr>
            <p:nvPr/>
          </p:nvSpPr>
          <p:spPr>
            <a:xfrm>
              <a:off x="729450" y="1318650"/>
              <a:ext cx="7688700" cy="5352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rmAutofit fontScale="90000" lnSpcReduction="10000"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hu-HU"/>
                <a:t>Mikrokontrollerek</a:t>
              </a:r>
            </a:p>
          </p:txBody>
        </p:sp>
        <p:sp>
          <p:nvSpPr>
            <p:cNvPr id="17" name="Google Shape;144;p20">
              <a:extLst>
                <a:ext uri="{FF2B5EF4-FFF2-40B4-BE49-F238E27FC236}">
                  <a16:creationId xmlns:a16="http://schemas.microsoft.com/office/drawing/2014/main" id="{733CC6DE-F108-4F1E-B71E-DDE73AA2C8D4}"/>
                </a:ext>
              </a:extLst>
            </p:cNvPr>
            <p:cNvSpPr/>
            <p:nvPr/>
          </p:nvSpPr>
          <p:spPr>
            <a:xfrm>
              <a:off x="6431126" y="2695575"/>
              <a:ext cx="617100" cy="4788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" name="Google Shape;145;p20">
              <a:extLst>
                <a:ext uri="{FF2B5EF4-FFF2-40B4-BE49-F238E27FC236}">
                  <a16:creationId xmlns:a16="http://schemas.microsoft.com/office/drawing/2014/main" id="{9647B114-C93D-44E8-9546-5EBF129C0CA7}"/>
                </a:ext>
              </a:extLst>
            </p:cNvPr>
            <p:cNvCxnSpPr/>
            <p:nvPr/>
          </p:nvCxnSpPr>
          <p:spPr>
            <a:xfrm rot="10800000" flipH="1">
              <a:off x="4362450" y="3190875"/>
              <a:ext cx="2705100" cy="1905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146;p20">
              <a:extLst>
                <a:ext uri="{FF2B5EF4-FFF2-40B4-BE49-F238E27FC236}">
                  <a16:creationId xmlns:a16="http://schemas.microsoft.com/office/drawing/2014/main" id="{F1E47213-18B7-47BA-9FCA-3E8DF89C02F2}"/>
                </a:ext>
              </a:extLst>
            </p:cNvPr>
            <p:cNvCxnSpPr/>
            <p:nvPr/>
          </p:nvCxnSpPr>
          <p:spPr>
            <a:xfrm>
              <a:off x="4343400" y="571500"/>
              <a:ext cx="2705400" cy="21432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147;p20">
              <a:extLst>
                <a:ext uri="{FF2B5EF4-FFF2-40B4-BE49-F238E27FC236}">
                  <a16:creationId xmlns:a16="http://schemas.microsoft.com/office/drawing/2014/main" id="{B594B133-6FD7-4664-9563-F3D597DE2193}"/>
                </a:ext>
              </a:extLst>
            </p:cNvPr>
            <p:cNvCxnSpPr/>
            <p:nvPr/>
          </p:nvCxnSpPr>
          <p:spPr>
            <a:xfrm>
              <a:off x="733425" y="581025"/>
              <a:ext cx="5705700" cy="21336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148;p20">
              <a:extLst>
                <a:ext uri="{FF2B5EF4-FFF2-40B4-BE49-F238E27FC236}">
                  <a16:creationId xmlns:a16="http://schemas.microsoft.com/office/drawing/2014/main" id="{D79E3872-AF6C-44C7-B52D-0F23196D219C}"/>
                </a:ext>
              </a:extLst>
            </p:cNvPr>
            <p:cNvCxnSpPr/>
            <p:nvPr/>
          </p:nvCxnSpPr>
          <p:spPr>
            <a:xfrm rot="10800000" flipH="1">
              <a:off x="714375" y="3174300"/>
              <a:ext cx="5724900" cy="1785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pic>
          <p:nvPicPr>
            <p:cNvPr id="29" name="Google Shape;149;p20">
              <a:extLst>
                <a:ext uri="{FF2B5EF4-FFF2-40B4-BE49-F238E27FC236}">
                  <a16:creationId xmlns:a16="http://schemas.microsoft.com/office/drawing/2014/main" id="{EC8A2D46-3C8D-4B72-B9F0-1A68460D6E86}"/>
                </a:ext>
              </a:extLst>
            </p:cNvPr>
            <p:cNvPicPr preferRelativeResize="0"/>
            <p:nvPr/>
          </p:nvPicPr>
          <p:blipFill>
            <a:blip r:embed="rId3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450" y="577500"/>
              <a:ext cx="3593009" cy="27753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  <p:extLst>
      <p:ext uri="{BB962C8B-B14F-4D97-AF65-F5344CB8AC3E}">
        <p14:creationId xmlns:p14="http://schemas.microsoft.com/office/powerpoint/2010/main" val="3700005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48056B-81FF-4A45-8725-9BA8C52C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Arduino</a:t>
            </a:r>
            <a:r>
              <a:rPr lang="hu-HU" dirty="0"/>
              <a:t> </a:t>
            </a:r>
            <a:r>
              <a:rPr lang="hu-HU" dirty="0" err="1"/>
              <a:t>Uno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1391414-400A-4323-8C2D-3FC9B92A1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6976"/>
            <a:ext cx="10058400" cy="4023360"/>
          </a:xfrm>
        </p:spPr>
        <p:txBody>
          <a:bodyPr/>
          <a:lstStyle/>
          <a:p>
            <a:pPr marL="436562" indent="-342900">
              <a:buFont typeface="Arial" panose="020B0604020202020204" pitchFamily="34" charset="0"/>
              <a:buChar char="•"/>
            </a:pPr>
            <a:r>
              <a:rPr lang="hu-HU" dirty="0"/>
              <a:t>More </a:t>
            </a:r>
            <a:r>
              <a:rPr lang="hu-HU" dirty="0" err="1"/>
              <a:t>than</a:t>
            </a:r>
            <a:r>
              <a:rPr lang="hu-HU" dirty="0"/>
              <a:t> 10 </a:t>
            </a:r>
            <a:r>
              <a:rPr lang="hu-HU" dirty="0" err="1"/>
              <a:t>million</a:t>
            </a:r>
            <a:r>
              <a:rPr lang="hu-HU" dirty="0"/>
              <a:t> </a:t>
            </a:r>
            <a:r>
              <a:rPr lang="hu-HU" dirty="0" err="1"/>
              <a:t>boards</a:t>
            </a:r>
            <a:r>
              <a:rPr lang="hu-HU" dirty="0"/>
              <a:t> </a:t>
            </a:r>
            <a:r>
              <a:rPr lang="hu-HU" dirty="0" err="1"/>
              <a:t>sold</a:t>
            </a:r>
            <a:r>
              <a:rPr lang="hu-HU" dirty="0"/>
              <a:t> </a:t>
            </a:r>
            <a:r>
              <a:rPr lang="hu-HU" dirty="0" err="1"/>
              <a:t>since</a:t>
            </a:r>
            <a:r>
              <a:rPr lang="hu-HU" dirty="0"/>
              <a:t> 2010</a:t>
            </a:r>
          </a:p>
          <a:p>
            <a:pPr marL="436562" indent="-342900">
              <a:buFont typeface="Arial" panose="020B0604020202020204" pitchFamily="34" charset="0"/>
              <a:buChar char="•"/>
            </a:pPr>
            <a:r>
              <a:rPr lang="hu-HU" dirty="0"/>
              <a:t>ATtiny328 </a:t>
            </a:r>
            <a:r>
              <a:rPr lang="hu-HU" dirty="0" err="1"/>
              <a:t>microcontroller</a:t>
            </a:r>
            <a:r>
              <a:rPr lang="hu-HU" dirty="0"/>
              <a:t>:</a:t>
            </a:r>
          </a:p>
          <a:p>
            <a:pPr marL="876300" lvl="1" indent="-342900"/>
            <a:r>
              <a:rPr lang="hu-HU" dirty="0" err="1"/>
              <a:t>Speed</a:t>
            </a:r>
            <a:r>
              <a:rPr lang="hu-HU" dirty="0"/>
              <a:t>: 16 MHz</a:t>
            </a:r>
          </a:p>
          <a:p>
            <a:pPr marL="876300" lvl="1" indent="-342900"/>
            <a:r>
              <a:rPr lang="hu-HU" dirty="0"/>
              <a:t>Storage: 32 KB </a:t>
            </a:r>
            <a:r>
              <a:rPr lang="hu-HU" dirty="0" err="1"/>
              <a:t>flash</a:t>
            </a:r>
            <a:endParaRPr lang="hu-HU" dirty="0"/>
          </a:p>
          <a:p>
            <a:pPr marL="876300" lvl="1" indent="-342900"/>
            <a:r>
              <a:rPr lang="hu-HU" dirty="0"/>
              <a:t>RAM: 2 KB</a:t>
            </a:r>
          </a:p>
        </p:txBody>
      </p:sp>
      <p:pic>
        <p:nvPicPr>
          <p:cNvPr id="4" name="Google Shape;224;p27">
            <a:extLst>
              <a:ext uri="{FF2B5EF4-FFF2-40B4-BE49-F238E27FC236}">
                <a16:creationId xmlns:a16="http://schemas.microsoft.com/office/drawing/2014/main" id="{44CA9B8E-36D5-4AEF-A90F-521235991B67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265" y="4044526"/>
            <a:ext cx="4038600" cy="242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25;p27">
            <a:extLst>
              <a:ext uri="{FF2B5EF4-FFF2-40B4-BE49-F238E27FC236}">
                <a16:creationId xmlns:a16="http://schemas.microsoft.com/office/drawing/2014/main" id="{458BAE2D-BE58-4B7B-979D-00BE3991FB98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160" y="0"/>
            <a:ext cx="4450080" cy="3335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26;p27">
            <a:extLst>
              <a:ext uri="{FF2B5EF4-FFF2-40B4-BE49-F238E27FC236}">
                <a16:creationId xmlns:a16="http://schemas.microsoft.com/office/drawing/2014/main" id="{B08AFEF5-8E03-40A6-823D-F7A79A339003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25" y="3129346"/>
            <a:ext cx="3442050" cy="3442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2934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92A7CB-3BC1-4315-B028-01E83442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Breadboard</a:t>
            </a:r>
            <a:endParaRPr lang="hu-H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9739FC-7ECB-4143-ABC0-63035C52E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702" y="658368"/>
            <a:ext cx="7112241" cy="477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056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92A7CB-3BC1-4315-B028-01E83442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Breadboard</a:t>
            </a:r>
            <a:endParaRPr lang="hu-H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0C1BC48-FB81-4FC8-8757-EBF1A8B53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944" y="645434"/>
            <a:ext cx="6724206" cy="447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2920DA7-0CAF-4857-AE98-9E0DFF099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78" y="2059524"/>
            <a:ext cx="4852416" cy="363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326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92A7CB-3BC1-4315-B028-01E83442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Breadboard</a:t>
            </a:r>
            <a:endParaRPr lang="hu-HU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2920DA7-0CAF-4857-AE98-9E0DFF099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78" y="2059524"/>
            <a:ext cx="4852416" cy="363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E0D4E3A-782A-415D-B377-E9E8A2513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44" y="286602"/>
            <a:ext cx="6004878" cy="450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950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9F38109-6CA7-491B-A6A4-D2A06300E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228AB3F-5EEC-400A-BB54-39A11CD34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>
            <a:normAutofit/>
          </a:bodyPr>
          <a:lstStyle/>
          <a:p>
            <a:r>
              <a:rPr lang="hu-HU" dirty="0" err="1"/>
              <a:t>Sound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071B665-EA55-40A5-B788-C0F090594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endParaRPr lang="hu-HU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Kép 6" descr="A képen karácsony, Emberi arc, fedett pályás, mikulás látható&#10;&#10;Automatikusan generált leírás">
            <a:extLst>
              <a:ext uri="{FF2B5EF4-FFF2-40B4-BE49-F238E27FC236}">
                <a16:creationId xmlns:a16="http://schemas.microsoft.com/office/drawing/2014/main" id="{F4F535F5-7DB8-4897-9467-DB18CF39E78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999" y="640081"/>
            <a:ext cx="5462001" cy="505415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7708C9-4DE8-42DC-8556-86EFA6F0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093E2E4-CE1B-4314-8AD0-0555B7CAC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8D66C-6E87-4017-8A48-ED6A4578A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65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Retrospektív">
  <a:themeElements>
    <a:clrScheme name="Retrospektív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ktív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ív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1703</TotalTime>
  <Words>495</Words>
  <Application>Microsoft Office PowerPoint</Application>
  <PresentationFormat>Szélesvásznú</PresentationFormat>
  <Paragraphs>123</Paragraphs>
  <Slides>25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Lato</vt:lpstr>
      <vt:lpstr>Nunito</vt:lpstr>
      <vt:lpstr>Retrospektív</vt:lpstr>
      <vt:lpstr>Arduino Christmas</vt:lpstr>
      <vt:lpstr>What are we going to build?</vt:lpstr>
      <vt:lpstr>Arduino Uno</vt:lpstr>
      <vt:lpstr>Microcontroller</vt:lpstr>
      <vt:lpstr>Arduino Uno</vt:lpstr>
      <vt:lpstr>Breadboard</vt:lpstr>
      <vt:lpstr>Breadboard</vt:lpstr>
      <vt:lpstr>Breadboard</vt:lpstr>
      <vt:lpstr>Sound</vt:lpstr>
      <vt:lpstr>Sound</vt:lpstr>
      <vt:lpstr>Sound ranges</vt:lpstr>
      <vt:lpstr>Piezo „buzzer”</vt:lpstr>
      <vt:lpstr>PowerPoint-bemutató</vt:lpstr>
      <vt:lpstr>The music is restarted when pushing the „reset” button</vt:lpstr>
      <vt:lpstr>LEDs</vt:lpstr>
      <vt:lpstr>LED</vt:lpstr>
      <vt:lpstr>LED</vt:lpstr>
      <vt:lpstr>The LED turning on/off based on the rhythm</vt:lpstr>
      <vt:lpstr>The LEDs are flashing alternately to the rhythm</vt:lpstr>
      <vt:lpstr>Buttons</vt:lpstr>
      <vt:lpstr>Push buttons</vt:lpstr>
      <vt:lpstr>Playing the tune only when the button is pushed</vt:lpstr>
      <vt:lpstr>Reading digital inputs</vt:lpstr>
      <vt:lpstr>Start / Stop button, read by the code</vt:lpstr>
      <vt:lpstr>Further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Önvezető autó</dc:title>
  <dc:creator>Szalay-Bekő Máté</dc:creator>
  <cp:lastModifiedBy>Szalay-Bekő Máté</cp:lastModifiedBy>
  <cp:revision>74</cp:revision>
  <dcterms:created xsi:type="dcterms:W3CDTF">2024-09-15T13:26:40Z</dcterms:created>
  <dcterms:modified xsi:type="dcterms:W3CDTF">2024-12-16T13:08:49Z</dcterms:modified>
</cp:coreProperties>
</file>